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Raleway"/>
      <p:regular r:id="rId31"/>
      <p:bold r:id="rId32"/>
      <p:italic r:id="rId33"/>
      <p:boldItalic r:id="rId34"/>
    </p:embeddedFont>
    <p:embeddedFont>
      <p:font typeface="Lato"/>
      <p:regular r:id="rId35"/>
      <p:bold r:id="rId36"/>
      <p:italic r:id="rId37"/>
      <p:boldItalic r:id="rId38"/>
    </p:embeddedFont>
    <p:embeddedFont>
      <p:font typeface="Comfortaa"/>
      <p:regular r:id="rId39"/>
      <p:bold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1" roundtripDataSignature="AMtx7mhkIkseWjH7Q9vIIeiVa8uBJXcj2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omfortaa-bold.fntdata"/><Relationship Id="rId20" Type="http://schemas.openxmlformats.org/officeDocument/2006/relationships/slide" Target="slides/slide15.xml"/><Relationship Id="rId41"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aleway-italic.fntdata"/><Relationship Id="rId10" Type="http://schemas.openxmlformats.org/officeDocument/2006/relationships/slide" Target="slides/slide5.xml"/><Relationship Id="rId32" Type="http://schemas.openxmlformats.org/officeDocument/2006/relationships/font" Target="fonts/Raleway-bold.fntdata"/><Relationship Id="rId13" Type="http://schemas.openxmlformats.org/officeDocument/2006/relationships/slide" Target="slides/slide8.xml"/><Relationship Id="rId35" Type="http://schemas.openxmlformats.org/officeDocument/2006/relationships/font" Target="fonts/Lato-regular.fntdata"/><Relationship Id="rId12" Type="http://schemas.openxmlformats.org/officeDocument/2006/relationships/slide" Target="slides/slide7.xml"/><Relationship Id="rId34" Type="http://schemas.openxmlformats.org/officeDocument/2006/relationships/font" Target="fonts/Raleway-boldItalic.fntdata"/><Relationship Id="rId15" Type="http://schemas.openxmlformats.org/officeDocument/2006/relationships/slide" Target="slides/slide10.xml"/><Relationship Id="rId37" Type="http://schemas.openxmlformats.org/officeDocument/2006/relationships/font" Target="fonts/Lato-italic.fntdata"/><Relationship Id="rId14" Type="http://schemas.openxmlformats.org/officeDocument/2006/relationships/slide" Target="slides/slide9.xml"/><Relationship Id="rId36" Type="http://schemas.openxmlformats.org/officeDocument/2006/relationships/font" Target="fonts/Lato-bold.fntdata"/><Relationship Id="rId17" Type="http://schemas.openxmlformats.org/officeDocument/2006/relationships/slide" Target="slides/slide12.xml"/><Relationship Id="rId39" Type="http://schemas.openxmlformats.org/officeDocument/2006/relationships/font" Target="fonts/Comfortaa-regular.fntdata"/><Relationship Id="rId16" Type="http://schemas.openxmlformats.org/officeDocument/2006/relationships/slide" Target="slides/slide11.xml"/><Relationship Id="rId38" Type="http://schemas.openxmlformats.org/officeDocument/2006/relationships/font" Target="fonts/Lat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7"/>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7"/>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7"/>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7"/>
          <p:cNvSpPr txBox="1"/>
          <p:nvPr>
            <p:ph type="ctrTitle"/>
          </p:nvPr>
        </p:nvSpPr>
        <p:spPr>
          <a:xfrm>
            <a:off x="2371725" y="630225"/>
            <a:ext cx="6331500" cy="154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14" name="Google Shape;14;p27"/>
          <p:cNvSpPr txBox="1"/>
          <p:nvPr>
            <p:ph idx="1" type="subTitle"/>
          </p:nvPr>
        </p:nvSpPr>
        <p:spPr>
          <a:xfrm>
            <a:off x="2390267" y="3238450"/>
            <a:ext cx="6331500" cy="1241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36"/>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36"/>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36"/>
          <p:cNvSpPr txBox="1"/>
          <p:nvPr>
            <p:ph hasCustomPrompt="1" type="title"/>
          </p:nvPr>
        </p:nvSpPr>
        <p:spPr>
          <a:xfrm>
            <a:off x="853950" y="1304850"/>
            <a:ext cx="7436100" cy="153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36"/>
          <p:cNvSpPr txBox="1"/>
          <p:nvPr>
            <p:ph idx="1" type="body"/>
          </p:nvPr>
        </p:nvSpPr>
        <p:spPr>
          <a:xfrm>
            <a:off x="853950" y="2919450"/>
            <a:ext cx="74361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65" name="Google Shape;65;p3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3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16" name="Shape 16"/>
        <p:cNvGrpSpPr/>
        <p:nvPr/>
      </p:nvGrpSpPr>
      <p:grpSpPr>
        <a:xfrm>
          <a:off x="0" y="0"/>
          <a:ext cx="0" cy="0"/>
          <a:chOff x="0" y="0"/>
          <a:chExt cx="0" cy="0"/>
        </a:xfrm>
      </p:grpSpPr>
      <p:cxnSp>
        <p:nvCxnSpPr>
          <p:cNvPr id="17" name="Google Shape;17;p2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8" name="Google Shape;18;p28"/>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19" name="Google Shape;19;p2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29"/>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2" name="Google Shape;22;p29"/>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3" name="Google Shape;23;p29"/>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4" name="Google Shape;24;p29"/>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5" name="Google Shape;25;p29"/>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6" name="Google Shape;26;p2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7" name="Shape 27"/>
        <p:cNvGrpSpPr/>
        <p:nvPr/>
      </p:nvGrpSpPr>
      <p:grpSpPr>
        <a:xfrm>
          <a:off x="0" y="0"/>
          <a:ext cx="0" cy="0"/>
          <a:chOff x="0" y="0"/>
          <a:chExt cx="0" cy="0"/>
        </a:xfrm>
      </p:grpSpPr>
      <p:cxnSp>
        <p:nvCxnSpPr>
          <p:cNvPr id="28" name="Google Shape;28;p30"/>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29" name="Google Shape;29;p30"/>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30" name="Google Shape;30;p30"/>
          <p:cNvSpPr txBox="1"/>
          <p:nvPr>
            <p:ph type="title"/>
          </p:nvPr>
        </p:nvSpPr>
        <p:spPr>
          <a:xfrm>
            <a:off x="406425" y="1806825"/>
            <a:ext cx="8296800" cy="154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31" name="Google Shape;31;p3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2" name="Shape 32"/>
        <p:cNvGrpSpPr/>
        <p:nvPr/>
      </p:nvGrpSpPr>
      <p:grpSpPr>
        <a:xfrm>
          <a:off x="0" y="0"/>
          <a:ext cx="0" cy="0"/>
          <a:chOff x="0" y="0"/>
          <a:chExt cx="0" cy="0"/>
        </a:xfrm>
      </p:grpSpPr>
      <p:cxnSp>
        <p:nvCxnSpPr>
          <p:cNvPr id="33" name="Google Shape;33;p31"/>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4" name="Google Shape;34;p31"/>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5" name="Google Shape;35;p31"/>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6" name="Google Shape;36;p3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7" name="Google Shape;37;p31"/>
          <p:cNvSpPr txBox="1"/>
          <p:nvPr>
            <p:ph idx="1" type="body"/>
          </p:nvPr>
        </p:nvSpPr>
        <p:spPr>
          <a:xfrm>
            <a:off x="2400303"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8" name="Google Shape;38;p31"/>
          <p:cNvSpPr txBox="1"/>
          <p:nvPr>
            <p:ph idx="2" type="body"/>
          </p:nvPr>
        </p:nvSpPr>
        <p:spPr>
          <a:xfrm>
            <a:off x="5650572"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9" name="Google Shape;39;p3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32"/>
          <p:cNvSpPr txBox="1"/>
          <p:nvPr>
            <p:ph type="title"/>
          </p:nvPr>
        </p:nvSpPr>
        <p:spPr>
          <a:xfrm>
            <a:off x="303300" y="411575"/>
            <a:ext cx="8520600" cy="63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2" name="Google Shape;42;p3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3" name="Shape 43"/>
        <p:cNvGrpSpPr/>
        <p:nvPr/>
      </p:nvGrpSpPr>
      <p:grpSpPr>
        <a:xfrm>
          <a:off x="0" y="0"/>
          <a:ext cx="0" cy="0"/>
          <a:chOff x="0" y="0"/>
          <a:chExt cx="0" cy="0"/>
        </a:xfrm>
      </p:grpSpPr>
      <p:cxnSp>
        <p:nvCxnSpPr>
          <p:cNvPr id="44" name="Google Shape;44;p33"/>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5" name="Google Shape;45;p33"/>
          <p:cNvSpPr txBox="1"/>
          <p:nvPr>
            <p:ph type="title"/>
          </p:nvPr>
        </p:nvSpPr>
        <p:spPr>
          <a:xfrm>
            <a:off x="319500" y="936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6" name="Google Shape;46;p33"/>
          <p:cNvSpPr txBox="1"/>
          <p:nvPr>
            <p:ph idx="1" type="body"/>
          </p:nvPr>
        </p:nvSpPr>
        <p:spPr>
          <a:xfrm>
            <a:off x="319500" y="1846804"/>
            <a:ext cx="2808000" cy="28062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7" name="Google Shape;47;p3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34"/>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0" name="Google Shape;50;p34"/>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34"/>
          <p:cNvSpPr txBox="1"/>
          <p:nvPr>
            <p:ph type="title"/>
          </p:nvPr>
        </p:nvSpPr>
        <p:spPr>
          <a:xfrm>
            <a:off x="265500" y="1397350"/>
            <a:ext cx="4045200" cy="1318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p:txBody>
      </p:sp>
      <p:sp>
        <p:nvSpPr>
          <p:cNvPr id="52" name="Google Shape;52;p34"/>
          <p:cNvSpPr txBox="1"/>
          <p:nvPr>
            <p:ph idx="1" type="subTitle"/>
          </p:nvPr>
        </p:nvSpPr>
        <p:spPr>
          <a:xfrm>
            <a:off x="265500" y="2735371"/>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34"/>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54" name="Google Shape;54;p3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35"/>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3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35"/>
          <p:cNvSpPr txBox="1"/>
          <p:nvPr>
            <p:ph idx="1" type="body"/>
          </p:nvPr>
        </p:nvSpPr>
        <p:spPr>
          <a:xfrm>
            <a:off x="328017" y="4226025"/>
            <a:ext cx="8388600" cy="3936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59" name="Google Shape;59;p3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26"/>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9pPr>
          </a:lstStyle>
          <a:p/>
        </p:txBody>
      </p:sp>
      <p:sp>
        <p:nvSpPr>
          <p:cNvPr id="7" name="Google Shape;7;p26"/>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1600"/>
              </a:spcBef>
              <a:spcAft>
                <a:spcPts val="160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8" name="Google Shape;8;p2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p14:dur="1000">
        <p14:flip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5.jpg"/><Relationship Id="rId5"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5.jpg"/><Relationship Id="rId5"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
          <p:cNvSpPr txBox="1"/>
          <p:nvPr>
            <p:ph type="ctrTitle"/>
          </p:nvPr>
        </p:nvSpPr>
        <p:spPr>
          <a:xfrm>
            <a:off x="2371725" y="630225"/>
            <a:ext cx="6331500" cy="937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800"/>
              <a:buNone/>
            </a:pPr>
            <a:r>
              <a:rPr b="0" lang="en">
                <a:latin typeface="Comfortaa"/>
                <a:ea typeface="Comfortaa"/>
                <a:cs typeface="Comfortaa"/>
                <a:sym typeface="Comfortaa"/>
              </a:rPr>
              <a:t>Citizenship Class</a:t>
            </a:r>
            <a:endParaRPr b="0">
              <a:latin typeface="Comfortaa"/>
              <a:ea typeface="Comfortaa"/>
              <a:cs typeface="Comfortaa"/>
              <a:sym typeface="Comfortaa"/>
            </a:endParaRPr>
          </a:p>
        </p:txBody>
      </p:sp>
      <p:sp>
        <p:nvSpPr>
          <p:cNvPr id="73" name="Google Shape;73;p1"/>
          <p:cNvSpPr txBox="1"/>
          <p:nvPr>
            <p:ph idx="1" type="subTitle"/>
          </p:nvPr>
        </p:nvSpPr>
        <p:spPr>
          <a:xfrm>
            <a:off x="4097625" y="3709025"/>
            <a:ext cx="4605600" cy="1010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800"/>
              <a:buNone/>
            </a:pPr>
            <a:r>
              <a:rPr lang="en" sz="2800">
                <a:latin typeface="Comfortaa"/>
                <a:ea typeface="Comfortaa"/>
                <a:cs typeface="Comfortaa"/>
                <a:sym typeface="Comfortaa"/>
              </a:rPr>
              <a:t>Session 5: Expansion and the Civil War</a:t>
            </a:r>
            <a:endParaRPr sz="2800">
              <a:latin typeface="Comfortaa"/>
              <a:ea typeface="Comfortaa"/>
              <a:cs typeface="Comfortaa"/>
              <a:sym typeface="Comfortaa"/>
            </a:endParaRPr>
          </a:p>
        </p:txBody>
      </p:sp>
      <p:pic>
        <p:nvPicPr>
          <p:cNvPr id="74" name="Google Shape;74;p1"/>
          <p:cNvPicPr preferRelativeResize="0"/>
          <p:nvPr/>
        </p:nvPicPr>
        <p:blipFill rotWithShape="1">
          <a:blip r:embed="rId3">
            <a:alphaModFix/>
          </a:blip>
          <a:srcRect b="0" l="0" r="0" t="0"/>
          <a:stretch/>
        </p:blipFill>
        <p:spPr>
          <a:xfrm>
            <a:off x="100499" y="1697225"/>
            <a:ext cx="4205950" cy="2224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0"/>
          <p:cNvSpPr txBox="1"/>
          <p:nvPr>
            <p:ph type="title"/>
          </p:nvPr>
        </p:nvSpPr>
        <p:spPr>
          <a:xfrm>
            <a:off x="1593450" y="1558650"/>
            <a:ext cx="5957100" cy="2026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b="0" lang="en" sz="8000">
                <a:solidFill>
                  <a:schemeClr val="dk1"/>
                </a:solidFill>
                <a:latin typeface="Comfortaa"/>
                <a:ea typeface="Comfortaa"/>
                <a:cs typeface="Comfortaa"/>
                <a:sym typeface="Comfortaa"/>
              </a:rPr>
              <a:t>Slavery</a:t>
            </a:r>
            <a:endParaRPr b="0" sz="8000">
              <a:solidFill>
                <a:schemeClr val="dk1"/>
              </a:solidFill>
              <a:latin typeface="Comfortaa"/>
              <a:ea typeface="Comfortaa"/>
              <a:cs typeface="Comfortaa"/>
              <a:sym typeface="Comforta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38" name="Shape 138"/>
        <p:cNvGrpSpPr/>
        <p:nvPr/>
      </p:nvGrpSpPr>
      <p:grpSpPr>
        <a:xfrm>
          <a:off x="0" y="0"/>
          <a:ext cx="0" cy="0"/>
          <a:chOff x="0" y="0"/>
          <a:chExt cx="0" cy="0"/>
        </a:xfrm>
      </p:grpSpPr>
      <p:sp>
        <p:nvSpPr>
          <p:cNvPr id="139" name="Google Shape;139;p11"/>
          <p:cNvSpPr txBox="1"/>
          <p:nvPr>
            <p:ph type="title"/>
          </p:nvPr>
        </p:nvSpPr>
        <p:spPr>
          <a:xfrm>
            <a:off x="3222050" y="416825"/>
            <a:ext cx="5655900" cy="6354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3000"/>
              <a:buNone/>
            </a:pPr>
            <a:r>
              <a:rPr b="0" lang="en">
                <a:solidFill>
                  <a:schemeClr val="lt1"/>
                </a:solidFill>
                <a:latin typeface="Comfortaa"/>
                <a:ea typeface="Comfortaa"/>
                <a:cs typeface="Comfortaa"/>
                <a:sym typeface="Comfortaa"/>
              </a:rPr>
              <a:t>Slavery in the United States</a:t>
            </a:r>
            <a:endParaRPr b="0">
              <a:solidFill>
                <a:schemeClr val="lt1"/>
              </a:solidFill>
              <a:latin typeface="Comfortaa"/>
              <a:ea typeface="Comfortaa"/>
              <a:cs typeface="Comfortaa"/>
              <a:sym typeface="Comfortaa"/>
            </a:endParaRPr>
          </a:p>
        </p:txBody>
      </p:sp>
      <p:sp>
        <p:nvSpPr>
          <p:cNvPr id="140" name="Google Shape;140;p11"/>
          <p:cNvSpPr txBox="1"/>
          <p:nvPr>
            <p:ph idx="1" type="body"/>
          </p:nvPr>
        </p:nvSpPr>
        <p:spPr>
          <a:xfrm>
            <a:off x="4743650" y="1274400"/>
            <a:ext cx="4134300" cy="1384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chemeClr val="accent6"/>
                </a:solidFill>
                <a:latin typeface="Comfortaa"/>
                <a:ea typeface="Comfortaa"/>
                <a:cs typeface="Comfortaa"/>
                <a:sym typeface="Comfortaa"/>
              </a:rPr>
              <a:t>From the 1600s to the 1800s, Africans were forced to come to the United States. They were taken to be slaves.</a:t>
            </a:r>
            <a:endParaRPr>
              <a:solidFill>
                <a:schemeClr val="accent6"/>
              </a:solidFill>
              <a:latin typeface="Comfortaa"/>
              <a:ea typeface="Comfortaa"/>
              <a:cs typeface="Comfortaa"/>
              <a:sym typeface="Comfortaa"/>
            </a:endParaRPr>
          </a:p>
        </p:txBody>
      </p:sp>
      <p:pic>
        <p:nvPicPr>
          <p:cNvPr id="141" name="Google Shape;141;p11"/>
          <p:cNvPicPr preferRelativeResize="0"/>
          <p:nvPr/>
        </p:nvPicPr>
        <p:blipFill rotWithShape="1">
          <a:blip r:embed="rId3">
            <a:alphaModFix/>
          </a:blip>
          <a:srcRect b="0" l="0" r="0" t="0"/>
          <a:stretch/>
        </p:blipFill>
        <p:spPr>
          <a:xfrm>
            <a:off x="98125" y="620025"/>
            <a:ext cx="3189125" cy="1951725"/>
          </a:xfrm>
          <a:prstGeom prst="rect">
            <a:avLst/>
          </a:prstGeom>
          <a:noFill/>
          <a:ln>
            <a:noFill/>
          </a:ln>
        </p:spPr>
      </p:pic>
      <p:pic>
        <p:nvPicPr>
          <p:cNvPr descr="The Plantation System | National Geographic Society" id="142" name="Google Shape;142;p11"/>
          <p:cNvPicPr preferRelativeResize="0"/>
          <p:nvPr/>
        </p:nvPicPr>
        <p:blipFill rotWithShape="1">
          <a:blip r:embed="rId4">
            <a:alphaModFix/>
          </a:blip>
          <a:srcRect b="0" l="0" r="0" t="0"/>
          <a:stretch/>
        </p:blipFill>
        <p:spPr>
          <a:xfrm>
            <a:off x="2031800" y="2026636"/>
            <a:ext cx="2588126" cy="1577425"/>
          </a:xfrm>
          <a:prstGeom prst="rect">
            <a:avLst/>
          </a:prstGeom>
          <a:noFill/>
          <a:ln>
            <a:noFill/>
          </a:ln>
        </p:spPr>
      </p:pic>
      <p:pic>
        <p:nvPicPr>
          <p:cNvPr descr="Row of slave cabins on a southern plantation 1800s. Hand-colored Stock  Photo - Alamy" id="143" name="Google Shape;143;p11"/>
          <p:cNvPicPr preferRelativeResize="0"/>
          <p:nvPr/>
        </p:nvPicPr>
        <p:blipFill rotWithShape="1">
          <a:blip r:embed="rId5">
            <a:alphaModFix/>
          </a:blip>
          <a:srcRect b="9618" l="0" r="0" t="-9620"/>
          <a:stretch/>
        </p:blipFill>
        <p:spPr>
          <a:xfrm>
            <a:off x="242050" y="2864060"/>
            <a:ext cx="2200275" cy="2039740"/>
          </a:xfrm>
          <a:prstGeom prst="rect">
            <a:avLst/>
          </a:prstGeom>
          <a:noFill/>
          <a:ln>
            <a:noFill/>
          </a:ln>
        </p:spPr>
      </p:pic>
      <p:sp>
        <p:nvSpPr>
          <p:cNvPr id="144" name="Google Shape;144;p11"/>
          <p:cNvSpPr txBox="1"/>
          <p:nvPr/>
        </p:nvSpPr>
        <p:spPr>
          <a:xfrm>
            <a:off x="4770050" y="2988675"/>
            <a:ext cx="4081500" cy="1685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chemeClr val="accent6"/>
                </a:solidFill>
                <a:latin typeface="Comfortaa"/>
                <a:ea typeface="Comfortaa"/>
                <a:cs typeface="Comfortaa"/>
                <a:sym typeface="Comfortaa"/>
              </a:rPr>
              <a:t>After being sold to wealthy owners, many slaves worked on southern plantations. A plantation is a large farm.</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1"/>
                                        </p:tgtEl>
                                        <p:attrNameLst>
                                          <p:attrName>style.visibility</p:attrName>
                                        </p:attrNameLst>
                                      </p:cBhvr>
                                      <p:to>
                                        <p:strVal val="visible"/>
                                      </p:to>
                                    </p:set>
                                    <p:anim calcmode="lin" valueType="num">
                                      <p:cBhvr additive="base">
                                        <p:cTn dur="1000"/>
                                        <p:tgtEl>
                                          <p:spTgt spid="141"/>
                                        </p:tgtEl>
                                        <p:attrNameLst>
                                          <p:attrName>ppt_w</p:attrName>
                                        </p:attrNameLst>
                                      </p:cBhvr>
                                      <p:tavLst>
                                        <p:tav fmla="" tm="0">
                                          <p:val>
                                            <p:strVal val="0"/>
                                          </p:val>
                                        </p:tav>
                                        <p:tav fmla="" tm="100000">
                                          <p:val>
                                            <p:strVal val="#ppt_w"/>
                                          </p:val>
                                        </p:tav>
                                      </p:tavLst>
                                    </p:anim>
                                    <p:anim calcmode="lin" valueType="num">
                                      <p:cBhvr additive="base">
                                        <p:cTn dur="1000"/>
                                        <p:tgtEl>
                                          <p:spTgt spid="14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2"/>
                                        </p:tgtEl>
                                        <p:attrNameLst>
                                          <p:attrName>style.visibility</p:attrName>
                                        </p:attrNameLst>
                                      </p:cBhvr>
                                      <p:to>
                                        <p:strVal val="visible"/>
                                      </p:to>
                                    </p:set>
                                    <p:anim calcmode="lin" valueType="num">
                                      <p:cBhvr additive="base">
                                        <p:cTn dur="1000"/>
                                        <p:tgtEl>
                                          <p:spTgt spid="142"/>
                                        </p:tgtEl>
                                        <p:attrNameLst>
                                          <p:attrName>ppt_w</p:attrName>
                                        </p:attrNameLst>
                                      </p:cBhvr>
                                      <p:tavLst>
                                        <p:tav fmla="" tm="0">
                                          <p:val>
                                            <p:strVal val="0"/>
                                          </p:val>
                                        </p:tav>
                                        <p:tav fmla="" tm="100000">
                                          <p:val>
                                            <p:strVal val="#ppt_w"/>
                                          </p:val>
                                        </p:tav>
                                      </p:tavLst>
                                    </p:anim>
                                    <p:anim calcmode="lin" valueType="num">
                                      <p:cBhvr additive="base">
                                        <p:cTn dur="1000"/>
                                        <p:tgtEl>
                                          <p:spTgt spid="14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1000"/>
                                        <p:tgtEl>
                                          <p:spTgt spid="143"/>
                                        </p:tgtEl>
                                        <p:attrNameLst>
                                          <p:attrName>ppt_w</p:attrName>
                                        </p:attrNameLst>
                                      </p:cBhvr>
                                      <p:tavLst>
                                        <p:tav fmla="" tm="0">
                                          <p:val>
                                            <p:strVal val="0"/>
                                          </p:val>
                                        </p:tav>
                                        <p:tav fmla="" tm="100000">
                                          <p:val>
                                            <p:strVal val="#ppt_w"/>
                                          </p:val>
                                        </p:tav>
                                      </p:tavLst>
                                    </p:anim>
                                    <p:anim calcmode="lin" valueType="num">
                                      <p:cBhvr additive="base">
                                        <p:cTn dur="1000"/>
                                        <p:tgtEl>
                                          <p:spTgt spid="14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48" name="Shape 148"/>
        <p:cNvGrpSpPr/>
        <p:nvPr/>
      </p:nvGrpSpPr>
      <p:grpSpPr>
        <a:xfrm>
          <a:off x="0" y="0"/>
          <a:ext cx="0" cy="0"/>
          <a:chOff x="0" y="0"/>
          <a:chExt cx="0" cy="0"/>
        </a:xfrm>
      </p:grpSpPr>
      <p:sp>
        <p:nvSpPr>
          <p:cNvPr id="149" name="Google Shape;149;p12"/>
          <p:cNvSpPr txBox="1"/>
          <p:nvPr>
            <p:ph type="title"/>
          </p:nvPr>
        </p:nvSpPr>
        <p:spPr>
          <a:xfrm>
            <a:off x="3222050" y="416825"/>
            <a:ext cx="5655900" cy="6354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3000"/>
              <a:buNone/>
            </a:pPr>
            <a:r>
              <a:rPr b="0" lang="en">
                <a:solidFill>
                  <a:schemeClr val="lt1"/>
                </a:solidFill>
                <a:latin typeface="Comfortaa"/>
                <a:ea typeface="Comfortaa"/>
                <a:cs typeface="Comfortaa"/>
                <a:sym typeface="Comfortaa"/>
              </a:rPr>
              <a:t>Slavery in the United States</a:t>
            </a:r>
            <a:endParaRPr b="0">
              <a:solidFill>
                <a:schemeClr val="lt1"/>
              </a:solidFill>
              <a:latin typeface="Comfortaa"/>
              <a:ea typeface="Comfortaa"/>
              <a:cs typeface="Comfortaa"/>
              <a:sym typeface="Comfortaa"/>
            </a:endParaRPr>
          </a:p>
        </p:txBody>
      </p:sp>
      <p:sp>
        <p:nvSpPr>
          <p:cNvPr id="150" name="Google Shape;150;p12"/>
          <p:cNvSpPr txBox="1"/>
          <p:nvPr>
            <p:ph idx="1" type="body"/>
          </p:nvPr>
        </p:nvSpPr>
        <p:spPr>
          <a:xfrm>
            <a:off x="4743650" y="1274399"/>
            <a:ext cx="4134300" cy="294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chemeClr val="accent6"/>
                </a:solidFill>
                <a:latin typeface="Comfortaa"/>
                <a:ea typeface="Comfortaa"/>
                <a:cs typeface="Comfortaa"/>
                <a:sym typeface="Comfortaa"/>
              </a:rPr>
              <a:t>From the 1600s to the 1800s, </a:t>
            </a:r>
            <a:r>
              <a:rPr lang="en" u="sng">
                <a:solidFill>
                  <a:schemeClr val="accent6"/>
                </a:solidFill>
                <a:latin typeface="Comfortaa"/>
                <a:ea typeface="Comfortaa"/>
                <a:cs typeface="Comfortaa"/>
                <a:sym typeface="Comfortaa"/>
              </a:rPr>
              <a:t>Africans</a:t>
            </a:r>
            <a:r>
              <a:rPr lang="en">
                <a:solidFill>
                  <a:schemeClr val="accent6"/>
                </a:solidFill>
                <a:latin typeface="Comfortaa"/>
                <a:ea typeface="Comfortaa"/>
                <a:cs typeface="Comfortaa"/>
                <a:sym typeface="Comfortaa"/>
              </a:rPr>
              <a:t> were forced to come to the United States. They were taken to be slaves.</a:t>
            </a:r>
            <a:endParaRPr>
              <a:solidFill>
                <a:schemeClr val="accent6"/>
              </a:solidFill>
              <a:latin typeface="Comfortaa"/>
              <a:ea typeface="Comfortaa"/>
              <a:cs typeface="Comfortaa"/>
              <a:sym typeface="Comfortaa"/>
            </a:endParaRPr>
          </a:p>
          <a:p>
            <a:pPr indent="0" lvl="0" marL="0" rtl="0" algn="l">
              <a:lnSpc>
                <a:spcPct val="115000"/>
              </a:lnSpc>
              <a:spcBef>
                <a:spcPts val="0"/>
              </a:spcBef>
              <a:spcAft>
                <a:spcPts val="0"/>
              </a:spcAft>
              <a:buSzPts val="1800"/>
              <a:buNone/>
            </a:pPr>
            <a:r>
              <a:t/>
            </a:r>
            <a:endParaRPr>
              <a:solidFill>
                <a:schemeClr val="accent6"/>
              </a:solidFill>
              <a:latin typeface="Comfortaa"/>
              <a:ea typeface="Comfortaa"/>
              <a:cs typeface="Comfortaa"/>
              <a:sym typeface="Comfortaa"/>
            </a:endParaRPr>
          </a:p>
          <a:p>
            <a:pPr indent="0" lvl="0" marL="0" rtl="0" algn="l">
              <a:lnSpc>
                <a:spcPct val="115000"/>
              </a:lnSpc>
              <a:spcBef>
                <a:spcPts val="0"/>
              </a:spcBef>
              <a:spcAft>
                <a:spcPts val="0"/>
              </a:spcAft>
              <a:buSzPts val="1800"/>
              <a:buNone/>
            </a:pPr>
            <a:r>
              <a:rPr lang="en">
                <a:solidFill>
                  <a:schemeClr val="accent6"/>
                </a:solidFill>
                <a:latin typeface="Comfortaa"/>
                <a:ea typeface="Comfortaa"/>
                <a:cs typeface="Comfortaa"/>
                <a:sym typeface="Comfortaa"/>
              </a:rPr>
              <a:t>After being sold to wealthy owners, many slaves worked on southern plantations. A plantation is a large farm.</a:t>
            </a:r>
            <a:endParaRPr>
              <a:solidFill>
                <a:schemeClr val="accent6"/>
              </a:solidFill>
              <a:latin typeface="Comfortaa"/>
              <a:ea typeface="Comfortaa"/>
              <a:cs typeface="Comfortaa"/>
              <a:sym typeface="Comfortaa"/>
            </a:endParaRPr>
          </a:p>
        </p:txBody>
      </p:sp>
      <p:pic>
        <p:nvPicPr>
          <p:cNvPr id="151" name="Google Shape;151;p12"/>
          <p:cNvPicPr preferRelativeResize="0"/>
          <p:nvPr/>
        </p:nvPicPr>
        <p:blipFill rotWithShape="1">
          <a:blip r:embed="rId3">
            <a:alphaModFix/>
          </a:blip>
          <a:srcRect b="0" l="0" r="0" t="0"/>
          <a:stretch/>
        </p:blipFill>
        <p:spPr>
          <a:xfrm>
            <a:off x="98125" y="620025"/>
            <a:ext cx="3189125" cy="1951725"/>
          </a:xfrm>
          <a:prstGeom prst="rect">
            <a:avLst/>
          </a:prstGeom>
          <a:noFill/>
          <a:ln>
            <a:noFill/>
          </a:ln>
        </p:spPr>
      </p:pic>
      <p:pic>
        <p:nvPicPr>
          <p:cNvPr descr="The Plantation System | National Geographic Society" id="152" name="Google Shape;152;p12"/>
          <p:cNvPicPr preferRelativeResize="0"/>
          <p:nvPr/>
        </p:nvPicPr>
        <p:blipFill rotWithShape="1">
          <a:blip r:embed="rId4">
            <a:alphaModFix/>
          </a:blip>
          <a:srcRect b="0" l="0" r="0" t="0"/>
          <a:stretch/>
        </p:blipFill>
        <p:spPr>
          <a:xfrm>
            <a:off x="2031800" y="2026636"/>
            <a:ext cx="2588126" cy="1577425"/>
          </a:xfrm>
          <a:prstGeom prst="rect">
            <a:avLst/>
          </a:prstGeom>
          <a:noFill/>
          <a:ln>
            <a:noFill/>
          </a:ln>
        </p:spPr>
      </p:pic>
      <p:pic>
        <p:nvPicPr>
          <p:cNvPr descr="Row of slave cabins on a southern plantation 1800s. Hand-colored Stock  Photo - Alamy" id="153" name="Google Shape;153;p12"/>
          <p:cNvPicPr preferRelativeResize="0"/>
          <p:nvPr/>
        </p:nvPicPr>
        <p:blipFill rotWithShape="1">
          <a:blip r:embed="rId5">
            <a:alphaModFix/>
          </a:blip>
          <a:srcRect b="9618" l="0" r="0" t="-9620"/>
          <a:stretch/>
        </p:blipFill>
        <p:spPr>
          <a:xfrm>
            <a:off x="242050" y="2864060"/>
            <a:ext cx="2200275" cy="2039740"/>
          </a:xfrm>
          <a:prstGeom prst="rect">
            <a:avLst/>
          </a:prstGeom>
          <a:noFill/>
          <a:ln>
            <a:noFill/>
          </a:ln>
        </p:spPr>
      </p:pic>
      <p:sp>
        <p:nvSpPr>
          <p:cNvPr id="154" name="Google Shape;154;p12"/>
          <p:cNvSpPr txBox="1"/>
          <p:nvPr/>
        </p:nvSpPr>
        <p:spPr>
          <a:xfrm>
            <a:off x="7359300" y="4733275"/>
            <a:ext cx="1784700" cy="410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chemeClr val="lt1"/>
                </a:solidFill>
                <a:latin typeface="Comfortaa"/>
                <a:ea typeface="Comfortaa"/>
                <a:cs typeface="Comfortaa"/>
                <a:sym typeface="Comfortaa"/>
              </a:rPr>
              <a:t>Question #3</a:t>
            </a:r>
            <a:endParaRPr b="0" i="0" sz="1600" u="none" cap="none" strike="noStrike">
              <a:solidFill>
                <a:schemeClr val="lt1"/>
              </a:solidFill>
              <a:latin typeface="Comfortaa"/>
              <a:ea typeface="Comfortaa"/>
              <a:cs typeface="Comfortaa"/>
              <a:sym typeface="Comforta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3"/>
          <p:cNvSpPr txBox="1"/>
          <p:nvPr>
            <p:ph type="title"/>
          </p:nvPr>
        </p:nvSpPr>
        <p:spPr>
          <a:xfrm>
            <a:off x="1019250" y="1360650"/>
            <a:ext cx="7105500" cy="2422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b="0" lang="en" sz="8000">
                <a:solidFill>
                  <a:schemeClr val="dk1"/>
                </a:solidFill>
                <a:latin typeface="Comfortaa"/>
                <a:ea typeface="Comfortaa"/>
                <a:cs typeface="Comfortaa"/>
                <a:sym typeface="Comfortaa"/>
              </a:rPr>
              <a:t>The Civil War (1861-1865)</a:t>
            </a:r>
            <a:endParaRPr b="0" sz="8000">
              <a:solidFill>
                <a:schemeClr val="dk1"/>
              </a:solidFill>
              <a:latin typeface="Comfortaa"/>
              <a:ea typeface="Comfortaa"/>
              <a:cs typeface="Comfortaa"/>
              <a:sym typeface="Comforta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63" name="Shape 163"/>
        <p:cNvGrpSpPr/>
        <p:nvPr/>
      </p:nvGrpSpPr>
      <p:grpSpPr>
        <a:xfrm>
          <a:off x="0" y="0"/>
          <a:ext cx="0" cy="0"/>
          <a:chOff x="0" y="0"/>
          <a:chExt cx="0" cy="0"/>
        </a:xfrm>
      </p:grpSpPr>
      <p:sp>
        <p:nvSpPr>
          <p:cNvPr id="164" name="Google Shape;164;p14"/>
          <p:cNvSpPr txBox="1"/>
          <p:nvPr>
            <p:ph type="title"/>
          </p:nvPr>
        </p:nvSpPr>
        <p:spPr>
          <a:xfrm>
            <a:off x="2067000" y="431175"/>
            <a:ext cx="70770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0" lang="en">
                <a:solidFill>
                  <a:schemeClr val="lt1"/>
                </a:solidFill>
                <a:latin typeface="Comfortaa"/>
                <a:ea typeface="Comfortaa"/>
                <a:cs typeface="Comfortaa"/>
                <a:sym typeface="Comfortaa"/>
              </a:rPr>
              <a:t>Problems that led to the Civil War</a:t>
            </a:r>
            <a:endParaRPr b="0">
              <a:solidFill>
                <a:schemeClr val="lt1"/>
              </a:solidFill>
              <a:latin typeface="Comfortaa"/>
              <a:ea typeface="Comfortaa"/>
              <a:cs typeface="Comfortaa"/>
              <a:sym typeface="Comfortaa"/>
            </a:endParaRPr>
          </a:p>
        </p:txBody>
      </p:sp>
      <p:sp>
        <p:nvSpPr>
          <p:cNvPr id="165" name="Google Shape;165;p14"/>
          <p:cNvSpPr txBox="1"/>
          <p:nvPr>
            <p:ph idx="1" type="body"/>
          </p:nvPr>
        </p:nvSpPr>
        <p:spPr>
          <a:xfrm>
            <a:off x="0" y="937400"/>
            <a:ext cx="3741900" cy="78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chemeClr val="accent6"/>
                </a:solidFill>
                <a:latin typeface="Comfortaa"/>
                <a:ea typeface="Comfortaa"/>
                <a:cs typeface="Comfortaa"/>
                <a:sym typeface="Comfortaa"/>
              </a:rPr>
              <a:t>Separate cultures developed in the North and South.</a:t>
            </a:r>
            <a:endParaRPr>
              <a:solidFill>
                <a:schemeClr val="accent6"/>
              </a:solidFill>
              <a:latin typeface="Comfortaa"/>
              <a:ea typeface="Comfortaa"/>
              <a:cs typeface="Comfortaa"/>
              <a:sym typeface="Comfortaa"/>
            </a:endParaRPr>
          </a:p>
        </p:txBody>
      </p:sp>
      <p:pic>
        <p:nvPicPr>
          <p:cNvPr descr="redbadge - Photo Gallery" id="166" name="Google Shape;166;p14"/>
          <p:cNvPicPr preferRelativeResize="0"/>
          <p:nvPr/>
        </p:nvPicPr>
        <p:blipFill rotWithShape="1">
          <a:blip r:embed="rId3">
            <a:alphaModFix/>
          </a:blip>
          <a:srcRect b="0" l="0" r="0" t="0"/>
          <a:stretch/>
        </p:blipFill>
        <p:spPr>
          <a:xfrm>
            <a:off x="4004975" y="3171650"/>
            <a:ext cx="3013800" cy="1890900"/>
          </a:xfrm>
          <a:prstGeom prst="rect">
            <a:avLst/>
          </a:prstGeom>
          <a:noFill/>
          <a:ln>
            <a:noFill/>
          </a:ln>
        </p:spPr>
      </p:pic>
      <p:sp>
        <p:nvSpPr>
          <p:cNvPr id="167" name="Google Shape;167;p14"/>
          <p:cNvSpPr txBox="1"/>
          <p:nvPr>
            <p:ph idx="1" type="body"/>
          </p:nvPr>
        </p:nvSpPr>
        <p:spPr>
          <a:xfrm>
            <a:off x="4004975" y="1147538"/>
            <a:ext cx="5009700" cy="202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chemeClr val="accent6"/>
                </a:solidFill>
                <a:latin typeface="Comfortaa"/>
                <a:ea typeface="Comfortaa"/>
                <a:cs typeface="Comfortaa"/>
                <a:sym typeface="Comfortaa"/>
              </a:rPr>
              <a:t>Most southerners believed in slavery. Their economy was built around cotton plantations, and nearly one-third of white southerners owned slaves. Southern states believed in a small federal government and state’s rights.</a:t>
            </a:r>
            <a:endParaRPr>
              <a:solidFill>
                <a:schemeClr val="accent6"/>
              </a:solidFill>
              <a:latin typeface="Comfortaa"/>
              <a:ea typeface="Comfortaa"/>
              <a:cs typeface="Comfortaa"/>
              <a:sym typeface="Comfortaa"/>
            </a:endParaRPr>
          </a:p>
        </p:txBody>
      </p:sp>
      <p:sp>
        <p:nvSpPr>
          <p:cNvPr id="168" name="Google Shape;168;p14"/>
          <p:cNvSpPr txBox="1"/>
          <p:nvPr>
            <p:ph idx="1" type="body"/>
          </p:nvPr>
        </p:nvSpPr>
        <p:spPr>
          <a:xfrm>
            <a:off x="238525" y="2226625"/>
            <a:ext cx="3618300" cy="192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chemeClr val="accent6"/>
                </a:solidFill>
                <a:latin typeface="Comfortaa"/>
                <a:ea typeface="Comfortaa"/>
                <a:cs typeface="Comfortaa"/>
                <a:sym typeface="Comfortaa"/>
              </a:rPr>
              <a:t>The economy of northern states relied more on factories and growing cities. The North was also against the spread of slavery to the new western states.</a:t>
            </a:r>
            <a:endParaRPr>
              <a:solidFill>
                <a:schemeClr val="accent6"/>
              </a:solidFill>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1000"/>
                                        <p:tgtEl>
                                          <p:spTgt spid="166"/>
                                        </p:tgtEl>
                                        <p:attrNameLst>
                                          <p:attrName>ppt_w</p:attrName>
                                        </p:attrNameLst>
                                      </p:cBhvr>
                                      <p:tavLst>
                                        <p:tav fmla="" tm="0">
                                          <p:val>
                                            <p:strVal val="0"/>
                                          </p:val>
                                        </p:tav>
                                        <p:tav fmla="" tm="100000">
                                          <p:val>
                                            <p:strVal val="#ppt_w"/>
                                          </p:val>
                                        </p:tav>
                                      </p:tavLst>
                                    </p:anim>
                                    <p:anim calcmode="lin" valueType="num">
                                      <p:cBhvr additive="base">
                                        <p:cTn dur="1000"/>
                                        <p:tgtEl>
                                          <p:spTgt spid="16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72" name="Shape 172"/>
        <p:cNvGrpSpPr/>
        <p:nvPr/>
      </p:nvGrpSpPr>
      <p:grpSpPr>
        <a:xfrm>
          <a:off x="0" y="0"/>
          <a:ext cx="0" cy="0"/>
          <a:chOff x="0" y="0"/>
          <a:chExt cx="0" cy="0"/>
        </a:xfrm>
      </p:grpSpPr>
      <p:sp>
        <p:nvSpPr>
          <p:cNvPr id="173" name="Google Shape;173;p15"/>
          <p:cNvSpPr txBox="1"/>
          <p:nvPr>
            <p:ph type="title"/>
          </p:nvPr>
        </p:nvSpPr>
        <p:spPr>
          <a:xfrm>
            <a:off x="2067000" y="431175"/>
            <a:ext cx="70770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0" lang="en">
                <a:solidFill>
                  <a:schemeClr val="lt1"/>
                </a:solidFill>
                <a:latin typeface="Comfortaa"/>
                <a:ea typeface="Comfortaa"/>
                <a:cs typeface="Comfortaa"/>
                <a:sym typeface="Comfortaa"/>
              </a:rPr>
              <a:t>Problems that led to the Civil War</a:t>
            </a:r>
            <a:endParaRPr b="0">
              <a:solidFill>
                <a:schemeClr val="lt1"/>
              </a:solidFill>
              <a:latin typeface="Comfortaa"/>
              <a:ea typeface="Comfortaa"/>
              <a:cs typeface="Comfortaa"/>
              <a:sym typeface="Comfortaa"/>
            </a:endParaRPr>
          </a:p>
        </p:txBody>
      </p:sp>
      <p:sp>
        <p:nvSpPr>
          <p:cNvPr id="174" name="Google Shape;174;p15"/>
          <p:cNvSpPr txBox="1"/>
          <p:nvPr>
            <p:ph idx="1" type="body"/>
          </p:nvPr>
        </p:nvSpPr>
        <p:spPr>
          <a:xfrm>
            <a:off x="0" y="937400"/>
            <a:ext cx="3741900" cy="78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chemeClr val="accent6"/>
                </a:solidFill>
                <a:latin typeface="Comfortaa"/>
                <a:ea typeface="Comfortaa"/>
                <a:cs typeface="Comfortaa"/>
                <a:sym typeface="Comfortaa"/>
              </a:rPr>
              <a:t>Separate cultures developed in the North and South.</a:t>
            </a:r>
            <a:endParaRPr>
              <a:solidFill>
                <a:schemeClr val="accent6"/>
              </a:solidFill>
              <a:latin typeface="Comfortaa"/>
              <a:ea typeface="Comfortaa"/>
              <a:cs typeface="Comfortaa"/>
              <a:sym typeface="Comfortaa"/>
            </a:endParaRPr>
          </a:p>
        </p:txBody>
      </p:sp>
      <p:pic>
        <p:nvPicPr>
          <p:cNvPr descr="redbadge - Photo Gallery" id="175" name="Google Shape;175;p15"/>
          <p:cNvPicPr preferRelativeResize="0"/>
          <p:nvPr/>
        </p:nvPicPr>
        <p:blipFill rotWithShape="1">
          <a:blip r:embed="rId3">
            <a:alphaModFix/>
          </a:blip>
          <a:srcRect b="0" l="0" r="0" t="0"/>
          <a:stretch/>
        </p:blipFill>
        <p:spPr>
          <a:xfrm>
            <a:off x="4004975" y="3171650"/>
            <a:ext cx="3013800" cy="1890900"/>
          </a:xfrm>
          <a:prstGeom prst="rect">
            <a:avLst/>
          </a:prstGeom>
          <a:noFill/>
          <a:ln>
            <a:noFill/>
          </a:ln>
        </p:spPr>
      </p:pic>
      <p:sp>
        <p:nvSpPr>
          <p:cNvPr id="176" name="Google Shape;176;p15"/>
          <p:cNvSpPr txBox="1"/>
          <p:nvPr>
            <p:ph idx="1" type="body"/>
          </p:nvPr>
        </p:nvSpPr>
        <p:spPr>
          <a:xfrm>
            <a:off x="4004975" y="1147538"/>
            <a:ext cx="5009700" cy="202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chemeClr val="accent6"/>
                </a:solidFill>
                <a:latin typeface="Comfortaa"/>
                <a:ea typeface="Comfortaa"/>
                <a:cs typeface="Comfortaa"/>
                <a:sym typeface="Comfortaa"/>
              </a:rPr>
              <a:t>Most southerners believed in </a:t>
            </a:r>
            <a:r>
              <a:rPr lang="en" u="sng">
                <a:solidFill>
                  <a:schemeClr val="accent6"/>
                </a:solidFill>
                <a:latin typeface="Comfortaa"/>
                <a:ea typeface="Comfortaa"/>
                <a:cs typeface="Comfortaa"/>
                <a:sym typeface="Comfortaa"/>
              </a:rPr>
              <a:t>slavery</a:t>
            </a:r>
            <a:r>
              <a:rPr lang="en">
                <a:solidFill>
                  <a:schemeClr val="accent6"/>
                </a:solidFill>
                <a:latin typeface="Comfortaa"/>
                <a:ea typeface="Comfortaa"/>
                <a:cs typeface="Comfortaa"/>
                <a:sym typeface="Comfortaa"/>
              </a:rPr>
              <a:t>. Their economy was built around cotton plantations, and nearly one-third of white southerners owned slaves. Southern states believed in a small federal government and </a:t>
            </a:r>
            <a:r>
              <a:rPr lang="en" u="sng">
                <a:solidFill>
                  <a:schemeClr val="accent6"/>
                </a:solidFill>
                <a:latin typeface="Comfortaa"/>
                <a:ea typeface="Comfortaa"/>
                <a:cs typeface="Comfortaa"/>
                <a:sym typeface="Comfortaa"/>
              </a:rPr>
              <a:t>state’s rights</a:t>
            </a:r>
            <a:r>
              <a:rPr lang="en">
                <a:solidFill>
                  <a:schemeClr val="accent6"/>
                </a:solidFill>
                <a:latin typeface="Comfortaa"/>
                <a:ea typeface="Comfortaa"/>
                <a:cs typeface="Comfortaa"/>
                <a:sym typeface="Comfortaa"/>
              </a:rPr>
              <a:t>.</a:t>
            </a:r>
            <a:endParaRPr>
              <a:solidFill>
                <a:schemeClr val="accent6"/>
              </a:solidFill>
              <a:latin typeface="Comfortaa"/>
              <a:ea typeface="Comfortaa"/>
              <a:cs typeface="Comfortaa"/>
              <a:sym typeface="Comfortaa"/>
            </a:endParaRPr>
          </a:p>
        </p:txBody>
      </p:sp>
      <p:sp>
        <p:nvSpPr>
          <p:cNvPr id="177" name="Google Shape;177;p15"/>
          <p:cNvSpPr txBox="1"/>
          <p:nvPr>
            <p:ph idx="1" type="body"/>
          </p:nvPr>
        </p:nvSpPr>
        <p:spPr>
          <a:xfrm>
            <a:off x="238525" y="2226625"/>
            <a:ext cx="3618300" cy="192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u="sng">
                <a:solidFill>
                  <a:schemeClr val="accent6"/>
                </a:solidFill>
                <a:latin typeface="Comfortaa"/>
                <a:ea typeface="Comfortaa"/>
                <a:cs typeface="Comfortaa"/>
                <a:sym typeface="Comfortaa"/>
              </a:rPr>
              <a:t>The economy</a:t>
            </a:r>
            <a:r>
              <a:rPr lang="en">
                <a:solidFill>
                  <a:schemeClr val="accent6"/>
                </a:solidFill>
                <a:latin typeface="Comfortaa"/>
                <a:ea typeface="Comfortaa"/>
                <a:cs typeface="Comfortaa"/>
                <a:sym typeface="Comfortaa"/>
              </a:rPr>
              <a:t> of northern states relied more on factories and growing cities. The North was also against the spread of slavery to the new western states.</a:t>
            </a:r>
            <a:endParaRPr>
              <a:solidFill>
                <a:schemeClr val="accent6"/>
              </a:solidFill>
              <a:latin typeface="Comfortaa"/>
              <a:ea typeface="Comfortaa"/>
              <a:cs typeface="Comfortaa"/>
              <a:sym typeface="Comfortaa"/>
            </a:endParaRPr>
          </a:p>
        </p:txBody>
      </p:sp>
      <p:sp>
        <p:nvSpPr>
          <p:cNvPr id="178" name="Google Shape;178;p15"/>
          <p:cNvSpPr txBox="1"/>
          <p:nvPr/>
        </p:nvSpPr>
        <p:spPr>
          <a:xfrm>
            <a:off x="6574500" y="4733275"/>
            <a:ext cx="2569500" cy="410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chemeClr val="lt1"/>
                </a:solidFill>
                <a:latin typeface="Comfortaa"/>
                <a:ea typeface="Comfortaa"/>
                <a:cs typeface="Comfortaa"/>
                <a:sym typeface="Comfortaa"/>
              </a:rPr>
              <a:t>Question #4</a:t>
            </a:r>
            <a:endParaRPr b="0" i="0" sz="1600" u="none" cap="none" strike="noStrike">
              <a:solidFill>
                <a:schemeClr val="lt1"/>
              </a:solidFill>
              <a:latin typeface="Comfortaa"/>
              <a:ea typeface="Comfortaa"/>
              <a:cs typeface="Comfortaa"/>
              <a:sym typeface="Comforta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82" name="Shape 182"/>
        <p:cNvGrpSpPr/>
        <p:nvPr/>
      </p:nvGrpSpPr>
      <p:grpSpPr>
        <a:xfrm>
          <a:off x="0" y="0"/>
          <a:ext cx="0" cy="0"/>
          <a:chOff x="0" y="0"/>
          <a:chExt cx="0" cy="0"/>
        </a:xfrm>
      </p:grpSpPr>
      <p:sp>
        <p:nvSpPr>
          <p:cNvPr id="183" name="Google Shape;183;p16"/>
          <p:cNvSpPr txBox="1"/>
          <p:nvPr>
            <p:ph type="title"/>
          </p:nvPr>
        </p:nvSpPr>
        <p:spPr>
          <a:xfrm>
            <a:off x="2067000" y="431175"/>
            <a:ext cx="70770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0" lang="en">
                <a:solidFill>
                  <a:schemeClr val="lt1"/>
                </a:solidFill>
                <a:latin typeface="Comfortaa"/>
                <a:ea typeface="Comfortaa"/>
                <a:cs typeface="Comfortaa"/>
                <a:sym typeface="Comfortaa"/>
              </a:rPr>
              <a:t>The Union and The Confederacy</a:t>
            </a:r>
            <a:endParaRPr b="0">
              <a:solidFill>
                <a:schemeClr val="lt1"/>
              </a:solidFill>
              <a:latin typeface="Comfortaa"/>
              <a:ea typeface="Comfortaa"/>
              <a:cs typeface="Comfortaa"/>
              <a:sym typeface="Comfortaa"/>
            </a:endParaRPr>
          </a:p>
        </p:txBody>
      </p:sp>
      <p:sp>
        <p:nvSpPr>
          <p:cNvPr id="184" name="Google Shape;184;p16"/>
          <p:cNvSpPr txBox="1"/>
          <p:nvPr>
            <p:ph idx="1" type="body"/>
          </p:nvPr>
        </p:nvSpPr>
        <p:spPr>
          <a:xfrm>
            <a:off x="200975" y="1016350"/>
            <a:ext cx="3980400" cy="288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chemeClr val="accent6"/>
                </a:solidFill>
                <a:latin typeface="Comfortaa"/>
                <a:ea typeface="Comfortaa"/>
                <a:cs typeface="Comfortaa"/>
                <a:sym typeface="Comfortaa"/>
              </a:rPr>
              <a:t>In 1861, the same year Abraham Lincoln was elected President, several southern states seceded (separated) from the Union and formed the Confederate States of America. This was the beginning of the Civil War, between the North and the South.</a:t>
            </a:r>
            <a:endParaRPr>
              <a:solidFill>
                <a:schemeClr val="accent6"/>
              </a:solidFill>
              <a:latin typeface="Comfortaa"/>
              <a:ea typeface="Comfortaa"/>
              <a:cs typeface="Comfortaa"/>
              <a:sym typeface="Comfortaa"/>
            </a:endParaRPr>
          </a:p>
        </p:txBody>
      </p:sp>
      <p:sp>
        <p:nvSpPr>
          <p:cNvPr id="185" name="Google Shape;185;p16"/>
          <p:cNvSpPr txBox="1"/>
          <p:nvPr>
            <p:ph idx="1" type="body"/>
          </p:nvPr>
        </p:nvSpPr>
        <p:spPr>
          <a:xfrm>
            <a:off x="4846425" y="1066575"/>
            <a:ext cx="3651600" cy="223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chemeClr val="accent6"/>
                </a:solidFill>
                <a:latin typeface="Comfortaa"/>
                <a:ea typeface="Comfortaa"/>
                <a:cs typeface="Comfortaa"/>
                <a:sym typeface="Comfortaa"/>
              </a:rPr>
              <a:t>In 1863, President Lincoln, not wanting the nation to be divided by slavery, signed the Emancipation Proclamation. The Emancipation Proclamation freed the slaves.</a:t>
            </a:r>
            <a:endParaRPr>
              <a:solidFill>
                <a:schemeClr val="accent6"/>
              </a:solidFill>
              <a:latin typeface="Comfortaa"/>
              <a:ea typeface="Comfortaa"/>
              <a:cs typeface="Comfortaa"/>
              <a:sym typeface="Comfortaa"/>
            </a:endParaRPr>
          </a:p>
        </p:txBody>
      </p:sp>
      <p:pic>
        <p:nvPicPr>
          <p:cNvPr descr="mcgeesites - &lt;strong&gt;Civil War&lt;/strong&gt;" id="186" name="Google Shape;186;p16"/>
          <p:cNvPicPr preferRelativeResize="0"/>
          <p:nvPr/>
        </p:nvPicPr>
        <p:blipFill rotWithShape="1">
          <a:blip r:embed="rId3">
            <a:alphaModFix/>
          </a:blip>
          <a:srcRect b="0" l="0" r="0" t="0"/>
          <a:stretch/>
        </p:blipFill>
        <p:spPr>
          <a:xfrm flipH="1">
            <a:off x="3449150" y="3603300"/>
            <a:ext cx="3297300" cy="1540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6"/>
                                        </p:tgtEl>
                                        <p:attrNameLst>
                                          <p:attrName>style.visibility</p:attrName>
                                        </p:attrNameLst>
                                      </p:cBhvr>
                                      <p:to>
                                        <p:strVal val="visible"/>
                                      </p:to>
                                    </p:set>
                                    <p:anim calcmode="lin" valueType="num">
                                      <p:cBhvr additive="base">
                                        <p:cTn dur="1000"/>
                                        <p:tgtEl>
                                          <p:spTgt spid="186"/>
                                        </p:tgtEl>
                                        <p:attrNameLst>
                                          <p:attrName>ppt_w</p:attrName>
                                        </p:attrNameLst>
                                      </p:cBhvr>
                                      <p:tavLst>
                                        <p:tav fmla="" tm="0">
                                          <p:val>
                                            <p:strVal val="0"/>
                                          </p:val>
                                        </p:tav>
                                        <p:tav fmla="" tm="100000">
                                          <p:val>
                                            <p:strVal val="#ppt_w"/>
                                          </p:val>
                                        </p:tav>
                                      </p:tavLst>
                                    </p:anim>
                                    <p:anim calcmode="lin" valueType="num">
                                      <p:cBhvr additive="base">
                                        <p:cTn dur="1000"/>
                                        <p:tgtEl>
                                          <p:spTgt spid="18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90" name="Shape 190"/>
        <p:cNvGrpSpPr/>
        <p:nvPr/>
      </p:nvGrpSpPr>
      <p:grpSpPr>
        <a:xfrm>
          <a:off x="0" y="0"/>
          <a:ext cx="0" cy="0"/>
          <a:chOff x="0" y="0"/>
          <a:chExt cx="0" cy="0"/>
        </a:xfrm>
      </p:grpSpPr>
      <p:sp>
        <p:nvSpPr>
          <p:cNvPr id="191" name="Google Shape;191;p17"/>
          <p:cNvSpPr txBox="1"/>
          <p:nvPr>
            <p:ph type="title"/>
          </p:nvPr>
        </p:nvSpPr>
        <p:spPr>
          <a:xfrm>
            <a:off x="2067000" y="431175"/>
            <a:ext cx="70770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0" lang="en">
                <a:solidFill>
                  <a:schemeClr val="lt1"/>
                </a:solidFill>
                <a:latin typeface="Comfortaa"/>
                <a:ea typeface="Comfortaa"/>
                <a:cs typeface="Comfortaa"/>
                <a:sym typeface="Comfortaa"/>
              </a:rPr>
              <a:t>The Union and The Confederacy</a:t>
            </a:r>
            <a:endParaRPr b="0">
              <a:solidFill>
                <a:schemeClr val="lt1"/>
              </a:solidFill>
              <a:latin typeface="Comfortaa"/>
              <a:ea typeface="Comfortaa"/>
              <a:cs typeface="Comfortaa"/>
              <a:sym typeface="Comfortaa"/>
            </a:endParaRPr>
          </a:p>
        </p:txBody>
      </p:sp>
      <p:sp>
        <p:nvSpPr>
          <p:cNvPr id="192" name="Google Shape;192;p17"/>
          <p:cNvSpPr txBox="1"/>
          <p:nvPr>
            <p:ph idx="1" type="body"/>
          </p:nvPr>
        </p:nvSpPr>
        <p:spPr>
          <a:xfrm>
            <a:off x="200975" y="1016350"/>
            <a:ext cx="3980400" cy="288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chemeClr val="accent6"/>
                </a:solidFill>
                <a:latin typeface="Comfortaa"/>
                <a:ea typeface="Comfortaa"/>
                <a:cs typeface="Comfortaa"/>
                <a:sym typeface="Comfortaa"/>
              </a:rPr>
              <a:t>In 1861, the same year Abraham Lincoln was elected President, several southern states seceded (separated) from the Union and formed the Confederate States of America. This was the beginning of </a:t>
            </a:r>
            <a:r>
              <a:rPr lang="en" u="sng">
                <a:solidFill>
                  <a:schemeClr val="accent6"/>
                </a:solidFill>
                <a:latin typeface="Comfortaa"/>
                <a:ea typeface="Comfortaa"/>
                <a:cs typeface="Comfortaa"/>
                <a:sym typeface="Comfortaa"/>
              </a:rPr>
              <a:t>the Civil War</a:t>
            </a:r>
            <a:r>
              <a:rPr lang="en">
                <a:solidFill>
                  <a:schemeClr val="accent6"/>
                </a:solidFill>
                <a:latin typeface="Comfortaa"/>
                <a:ea typeface="Comfortaa"/>
                <a:cs typeface="Comfortaa"/>
                <a:sym typeface="Comfortaa"/>
              </a:rPr>
              <a:t>, between the North and the South.</a:t>
            </a:r>
            <a:endParaRPr>
              <a:solidFill>
                <a:schemeClr val="accent6"/>
              </a:solidFill>
              <a:latin typeface="Comfortaa"/>
              <a:ea typeface="Comfortaa"/>
              <a:cs typeface="Comfortaa"/>
              <a:sym typeface="Comfortaa"/>
            </a:endParaRPr>
          </a:p>
        </p:txBody>
      </p:sp>
      <p:sp>
        <p:nvSpPr>
          <p:cNvPr id="193" name="Google Shape;193;p17"/>
          <p:cNvSpPr txBox="1"/>
          <p:nvPr>
            <p:ph idx="1" type="body"/>
          </p:nvPr>
        </p:nvSpPr>
        <p:spPr>
          <a:xfrm>
            <a:off x="4846425" y="1066575"/>
            <a:ext cx="3651600" cy="223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chemeClr val="accent6"/>
                </a:solidFill>
                <a:latin typeface="Comfortaa"/>
                <a:ea typeface="Comfortaa"/>
                <a:cs typeface="Comfortaa"/>
                <a:sym typeface="Comfortaa"/>
              </a:rPr>
              <a:t>In 1863, President Lincoln, not wanting the nation to be divided by slavery, signed the Emancipation Proclamation. The Emancipation Proclamation </a:t>
            </a:r>
            <a:r>
              <a:rPr lang="en" u="sng">
                <a:solidFill>
                  <a:schemeClr val="accent6"/>
                </a:solidFill>
                <a:latin typeface="Comfortaa"/>
                <a:ea typeface="Comfortaa"/>
                <a:cs typeface="Comfortaa"/>
                <a:sym typeface="Comfortaa"/>
              </a:rPr>
              <a:t>freed the slaves</a:t>
            </a:r>
            <a:r>
              <a:rPr lang="en">
                <a:solidFill>
                  <a:schemeClr val="accent6"/>
                </a:solidFill>
                <a:latin typeface="Comfortaa"/>
                <a:ea typeface="Comfortaa"/>
                <a:cs typeface="Comfortaa"/>
                <a:sym typeface="Comfortaa"/>
              </a:rPr>
              <a:t>.</a:t>
            </a:r>
            <a:endParaRPr>
              <a:solidFill>
                <a:schemeClr val="accent6"/>
              </a:solidFill>
              <a:latin typeface="Comfortaa"/>
              <a:ea typeface="Comfortaa"/>
              <a:cs typeface="Comfortaa"/>
              <a:sym typeface="Comfortaa"/>
            </a:endParaRPr>
          </a:p>
        </p:txBody>
      </p:sp>
      <p:pic>
        <p:nvPicPr>
          <p:cNvPr descr="mcgeesites - &lt;strong&gt;Civil War&lt;/strong&gt;" id="194" name="Google Shape;194;p17"/>
          <p:cNvPicPr preferRelativeResize="0"/>
          <p:nvPr/>
        </p:nvPicPr>
        <p:blipFill rotWithShape="1">
          <a:blip r:embed="rId3">
            <a:alphaModFix/>
          </a:blip>
          <a:srcRect b="0" l="0" r="0" t="0"/>
          <a:stretch/>
        </p:blipFill>
        <p:spPr>
          <a:xfrm flipH="1">
            <a:off x="3449150" y="3603300"/>
            <a:ext cx="3297300" cy="1540200"/>
          </a:xfrm>
          <a:prstGeom prst="rect">
            <a:avLst/>
          </a:prstGeom>
          <a:noFill/>
          <a:ln>
            <a:noFill/>
          </a:ln>
        </p:spPr>
      </p:pic>
      <p:sp>
        <p:nvSpPr>
          <p:cNvPr id="195" name="Google Shape;195;p17"/>
          <p:cNvSpPr txBox="1"/>
          <p:nvPr/>
        </p:nvSpPr>
        <p:spPr>
          <a:xfrm>
            <a:off x="6574500" y="4733275"/>
            <a:ext cx="2569500" cy="410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chemeClr val="lt1"/>
                </a:solidFill>
                <a:latin typeface="Comfortaa"/>
                <a:ea typeface="Comfortaa"/>
                <a:cs typeface="Comfortaa"/>
                <a:sym typeface="Comfortaa"/>
              </a:rPr>
              <a:t>Question #5 and #6</a:t>
            </a:r>
            <a:endParaRPr b="0" i="0" sz="1600" u="none" cap="none" strike="noStrike">
              <a:solidFill>
                <a:schemeClr val="lt1"/>
              </a:solidFill>
              <a:latin typeface="Comfortaa"/>
              <a:ea typeface="Comfortaa"/>
              <a:cs typeface="Comfortaa"/>
              <a:sym typeface="Comforta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99" name="Shape 199"/>
        <p:cNvGrpSpPr/>
        <p:nvPr/>
      </p:nvGrpSpPr>
      <p:grpSpPr>
        <a:xfrm>
          <a:off x="0" y="0"/>
          <a:ext cx="0" cy="0"/>
          <a:chOff x="0" y="0"/>
          <a:chExt cx="0" cy="0"/>
        </a:xfrm>
      </p:grpSpPr>
      <p:sp>
        <p:nvSpPr>
          <p:cNvPr id="200" name="Google Shape;200;p18"/>
          <p:cNvSpPr txBox="1"/>
          <p:nvPr>
            <p:ph type="title"/>
          </p:nvPr>
        </p:nvSpPr>
        <p:spPr>
          <a:xfrm>
            <a:off x="4937950" y="452725"/>
            <a:ext cx="3789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0" lang="en">
                <a:solidFill>
                  <a:schemeClr val="lt1"/>
                </a:solidFill>
                <a:latin typeface="Comfortaa"/>
                <a:ea typeface="Comfortaa"/>
                <a:cs typeface="Comfortaa"/>
                <a:sym typeface="Comfortaa"/>
              </a:rPr>
              <a:t>Abraham Lincoln</a:t>
            </a:r>
            <a:endParaRPr b="0">
              <a:solidFill>
                <a:schemeClr val="lt1"/>
              </a:solidFill>
              <a:latin typeface="Comfortaa"/>
              <a:ea typeface="Comfortaa"/>
              <a:cs typeface="Comfortaa"/>
              <a:sym typeface="Comfortaa"/>
            </a:endParaRPr>
          </a:p>
        </p:txBody>
      </p:sp>
      <p:sp>
        <p:nvSpPr>
          <p:cNvPr id="201" name="Google Shape;201;p18"/>
          <p:cNvSpPr txBox="1"/>
          <p:nvPr>
            <p:ph idx="1" type="body"/>
          </p:nvPr>
        </p:nvSpPr>
        <p:spPr>
          <a:xfrm>
            <a:off x="0" y="801175"/>
            <a:ext cx="3279900" cy="326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chemeClr val="accent6"/>
                </a:solidFill>
                <a:latin typeface="Comfortaa"/>
                <a:ea typeface="Comfortaa"/>
                <a:cs typeface="Comfortaa"/>
                <a:sym typeface="Comfortaa"/>
              </a:rPr>
              <a:t>Between 1861 and 1865, the Civil War claimed over 600,000 lives. On April 9, 1865, the Confederate Army surrendered in Virginia.</a:t>
            </a:r>
            <a:endParaRPr>
              <a:solidFill>
                <a:schemeClr val="accent6"/>
              </a:solidFill>
              <a:latin typeface="Comfortaa"/>
              <a:ea typeface="Comfortaa"/>
              <a:cs typeface="Comfortaa"/>
              <a:sym typeface="Comfortaa"/>
            </a:endParaRPr>
          </a:p>
          <a:p>
            <a:pPr indent="0" lvl="0" marL="0" rtl="0" algn="l">
              <a:lnSpc>
                <a:spcPct val="115000"/>
              </a:lnSpc>
              <a:spcBef>
                <a:spcPts val="0"/>
              </a:spcBef>
              <a:spcAft>
                <a:spcPts val="0"/>
              </a:spcAft>
              <a:buSzPts val="1800"/>
              <a:buNone/>
            </a:pPr>
            <a:r>
              <a:t/>
            </a:r>
            <a:endParaRPr>
              <a:solidFill>
                <a:schemeClr val="accent6"/>
              </a:solidFill>
              <a:latin typeface="Comfortaa"/>
              <a:ea typeface="Comfortaa"/>
              <a:cs typeface="Comfortaa"/>
              <a:sym typeface="Comfortaa"/>
            </a:endParaRPr>
          </a:p>
          <a:p>
            <a:pPr indent="0" lvl="0" marL="0" rtl="0" algn="l">
              <a:lnSpc>
                <a:spcPct val="115000"/>
              </a:lnSpc>
              <a:spcBef>
                <a:spcPts val="0"/>
              </a:spcBef>
              <a:spcAft>
                <a:spcPts val="0"/>
              </a:spcAft>
              <a:buSzPts val="1800"/>
              <a:buNone/>
            </a:pPr>
            <a:r>
              <a:rPr lang="en">
                <a:solidFill>
                  <a:schemeClr val="accent6"/>
                </a:solidFill>
                <a:latin typeface="Comfortaa"/>
                <a:ea typeface="Comfortaa"/>
                <a:cs typeface="Comfortaa"/>
                <a:sym typeface="Comfortaa"/>
              </a:rPr>
              <a:t>Five days later, President Lincoln was shot and killed.</a:t>
            </a:r>
            <a:endParaRPr>
              <a:solidFill>
                <a:schemeClr val="accent6"/>
              </a:solidFill>
              <a:latin typeface="Comfortaa"/>
              <a:ea typeface="Comfortaa"/>
              <a:cs typeface="Comfortaa"/>
              <a:sym typeface="Comfortaa"/>
            </a:endParaRPr>
          </a:p>
        </p:txBody>
      </p:sp>
      <p:sp>
        <p:nvSpPr>
          <p:cNvPr id="202" name="Google Shape;202;p18"/>
          <p:cNvSpPr txBox="1"/>
          <p:nvPr>
            <p:ph idx="1" type="body"/>
          </p:nvPr>
        </p:nvSpPr>
        <p:spPr>
          <a:xfrm>
            <a:off x="5545000" y="1307800"/>
            <a:ext cx="3545700" cy="263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chemeClr val="accent6"/>
                </a:solidFill>
                <a:latin typeface="Comfortaa"/>
                <a:ea typeface="Comfortaa"/>
                <a:cs typeface="Comfortaa"/>
                <a:sym typeface="Comfortaa"/>
              </a:rPr>
              <a:t>Americans remember Lincoln because he united the country, freed the slaves, and led the country during the Civil War. His birthday and Washington’s are honored on Presidents’ Day in February.</a:t>
            </a:r>
            <a:endParaRPr>
              <a:solidFill>
                <a:schemeClr val="accent6"/>
              </a:solidFill>
              <a:latin typeface="Comfortaa"/>
              <a:ea typeface="Comfortaa"/>
              <a:cs typeface="Comfortaa"/>
              <a:sym typeface="Comfortaa"/>
            </a:endParaRPr>
          </a:p>
        </p:txBody>
      </p:sp>
      <p:pic>
        <p:nvPicPr>
          <p:cNvPr descr="blog do delmanto: &lt;strong&gt;Abraham Lincoln&lt;/strong&gt;: a alma da Democracia!" id="203" name="Google Shape;203;p18"/>
          <p:cNvPicPr preferRelativeResize="0"/>
          <p:nvPr/>
        </p:nvPicPr>
        <p:blipFill rotWithShape="1">
          <a:blip r:embed="rId3">
            <a:alphaModFix/>
          </a:blip>
          <a:srcRect b="0" l="0" r="0" t="0"/>
          <a:stretch/>
        </p:blipFill>
        <p:spPr>
          <a:xfrm>
            <a:off x="3118498" y="1617425"/>
            <a:ext cx="2290200" cy="2858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0" st="0"/>
                                            </p:txEl>
                                          </p:spTgt>
                                        </p:tgtEl>
                                        <p:attrNameLst>
                                          <p:attrName>style.visibility</p:attrName>
                                        </p:attrNameLst>
                                      </p:cBhvr>
                                      <p:to>
                                        <p:strVal val="visible"/>
                                      </p:to>
                                    </p:set>
                                    <p:animEffect filter="fade" transition="in">
                                      <p:cBhvr>
                                        <p:cTn dur="1000"/>
                                        <p:tgtEl>
                                          <p:spTgt spid="2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1" st="1"/>
                                            </p:txEl>
                                          </p:spTgt>
                                        </p:tgtEl>
                                        <p:attrNameLst>
                                          <p:attrName>style.visibility</p:attrName>
                                        </p:attrNameLst>
                                      </p:cBhvr>
                                      <p:to>
                                        <p:strVal val="visible"/>
                                      </p:to>
                                    </p:set>
                                    <p:animEffect filter="fade" transition="in">
                                      <p:cBhvr>
                                        <p:cTn dur="1000"/>
                                        <p:tgtEl>
                                          <p:spTgt spid="20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2" st="2"/>
                                            </p:txEl>
                                          </p:spTgt>
                                        </p:tgtEl>
                                        <p:attrNameLst>
                                          <p:attrName>style.visibility</p:attrName>
                                        </p:attrNameLst>
                                      </p:cBhvr>
                                      <p:to>
                                        <p:strVal val="visible"/>
                                      </p:to>
                                    </p:set>
                                    <p:animEffect filter="fade" transition="in">
                                      <p:cBhvr>
                                        <p:cTn dur="1000"/>
                                        <p:tgtEl>
                                          <p:spTgt spid="20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07" name="Shape 207"/>
        <p:cNvGrpSpPr/>
        <p:nvPr/>
      </p:nvGrpSpPr>
      <p:grpSpPr>
        <a:xfrm>
          <a:off x="0" y="0"/>
          <a:ext cx="0" cy="0"/>
          <a:chOff x="0" y="0"/>
          <a:chExt cx="0" cy="0"/>
        </a:xfrm>
      </p:grpSpPr>
      <p:sp>
        <p:nvSpPr>
          <p:cNvPr id="208" name="Google Shape;208;p19"/>
          <p:cNvSpPr txBox="1"/>
          <p:nvPr>
            <p:ph type="title"/>
          </p:nvPr>
        </p:nvSpPr>
        <p:spPr>
          <a:xfrm>
            <a:off x="4937950" y="452725"/>
            <a:ext cx="3789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0" lang="en">
                <a:solidFill>
                  <a:schemeClr val="lt1"/>
                </a:solidFill>
                <a:latin typeface="Comfortaa"/>
                <a:ea typeface="Comfortaa"/>
                <a:cs typeface="Comfortaa"/>
                <a:sym typeface="Comfortaa"/>
              </a:rPr>
              <a:t>Abraham Lincoln</a:t>
            </a:r>
            <a:endParaRPr b="0">
              <a:solidFill>
                <a:schemeClr val="lt1"/>
              </a:solidFill>
              <a:latin typeface="Comfortaa"/>
              <a:ea typeface="Comfortaa"/>
              <a:cs typeface="Comfortaa"/>
              <a:sym typeface="Comfortaa"/>
            </a:endParaRPr>
          </a:p>
        </p:txBody>
      </p:sp>
      <p:sp>
        <p:nvSpPr>
          <p:cNvPr id="209" name="Google Shape;209;p19"/>
          <p:cNvSpPr txBox="1"/>
          <p:nvPr>
            <p:ph idx="1" type="body"/>
          </p:nvPr>
        </p:nvSpPr>
        <p:spPr>
          <a:xfrm>
            <a:off x="0" y="801175"/>
            <a:ext cx="3279900" cy="326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chemeClr val="accent6"/>
                </a:solidFill>
                <a:latin typeface="Comfortaa"/>
                <a:ea typeface="Comfortaa"/>
                <a:cs typeface="Comfortaa"/>
                <a:sym typeface="Comfortaa"/>
              </a:rPr>
              <a:t>Between 1861 and 1865, the Civil War claimed over 600,000 lives. On April 9, 1865, the Confederate Army surrendered in Virginia.</a:t>
            </a:r>
            <a:endParaRPr>
              <a:solidFill>
                <a:schemeClr val="accent6"/>
              </a:solidFill>
              <a:latin typeface="Comfortaa"/>
              <a:ea typeface="Comfortaa"/>
              <a:cs typeface="Comfortaa"/>
              <a:sym typeface="Comfortaa"/>
            </a:endParaRPr>
          </a:p>
          <a:p>
            <a:pPr indent="0" lvl="0" marL="0" rtl="0" algn="l">
              <a:lnSpc>
                <a:spcPct val="115000"/>
              </a:lnSpc>
              <a:spcBef>
                <a:spcPts val="0"/>
              </a:spcBef>
              <a:spcAft>
                <a:spcPts val="0"/>
              </a:spcAft>
              <a:buSzPts val="1800"/>
              <a:buNone/>
            </a:pPr>
            <a:r>
              <a:t/>
            </a:r>
            <a:endParaRPr>
              <a:solidFill>
                <a:schemeClr val="accent6"/>
              </a:solidFill>
              <a:latin typeface="Comfortaa"/>
              <a:ea typeface="Comfortaa"/>
              <a:cs typeface="Comfortaa"/>
              <a:sym typeface="Comfortaa"/>
            </a:endParaRPr>
          </a:p>
          <a:p>
            <a:pPr indent="0" lvl="0" marL="0" rtl="0" algn="l">
              <a:lnSpc>
                <a:spcPct val="115000"/>
              </a:lnSpc>
              <a:spcBef>
                <a:spcPts val="0"/>
              </a:spcBef>
              <a:spcAft>
                <a:spcPts val="0"/>
              </a:spcAft>
              <a:buSzPts val="1800"/>
              <a:buNone/>
            </a:pPr>
            <a:r>
              <a:rPr lang="en">
                <a:solidFill>
                  <a:schemeClr val="accent6"/>
                </a:solidFill>
                <a:latin typeface="Comfortaa"/>
                <a:ea typeface="Comfortaa"/>
                <a:cs typeface="Comfortaa"/>
                <a:sym typeface="Comfortaa"/>
              </a:rPr>
              <a:t>Five days later, President Lincoln was shot and killed.</a:t>
            </a:r>
            <a:endParaRPr>
              <a:solidFill>
                <a:schemeClr val="accent6"/>
              </a:solidFill>
              <a:latin typeface="Comfortaa"/>
              <a:ea typeface="Comfortaa"/>
              <a:cs typeface="Comfortaa"/>
              <a:sym typeface="Comfortaa"/>
            </a:endParaRPr>
          </a:p>
        </p:txBody>
      </p:sp>
      <p:sp>
        <p:nvSpPr>
          <p:cNvPr id="210" name="Google Shape;210;p19"/>
          <p:cNvSpPr txBox="1"/>
          <p:nvPr>
            <p:ph idx="1" type="body"/>
          </p:nvPr>
        </p:nvSpPr>
        <p:spPr>
          <a:xfrm>
            <a:off x="5545000" y="1307800"/>
            <a:ext cx="3545700" cy="263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chemeClr val="accent6"/>
                </a:solidFill>
                <a:latin typeface="Comfortaa"/>
                <a:ea typeface="Comfortaa"/>
                <a:cs typeface="Comfortaa"/>
                <a:sym typeface="Comfortaa"/>
              </a:rPr>
              <a:t>Americans remember Lincoln because he </a:t>
            </a:r>
            <a:r>
              <a:rPr lang="en" u="sng">
                <a:solidFill>
                  <a:schemeClr val="accent6"/>
                </a:solidFill>
                <a:latin typeface="Comfortaa"/>
                <a:ea typeface="Comfortaa"/>
                <a:cs typeface="Comfortaa"/>
                <a:sym typeface="Comfortaa"/>
              </a:rPr>
              <a:t>united the country</a:t>
            </a:r>
            <a:r>
              <a:rPr lang="en">
                <a:solidFill>
                  <a:schemeClr val="accent6"/>
                </a:solidFill>
                <a:latin typeface="Comfortaa"/>
                <a:ea typeface="Comfortaa"/>
                <a:cs typeface="Comfortaa"/>
                <a:sym typeface="Comfortaa"/>
              </a:rPr>
              <a:t>, </a:t>
            </a:r>
            <a:r>
              <a:rPr lang="en" u="sng">
                <a:solidFill>
                  <a:schemeClr val="accent6"/>
                </a:solidFill>
                <a:latin typeface="Comfortaa"/>
                <a:ea typeface="Comfortaa"/>
                <a:cs typeface="Comfortaa"/>
                <a:sym typeface="Comfortaa"/>
              </a:rPr>
              <a:t>freed the slaves</a:t>
            </a:r>
            <a:r>
              <a:rPr lang="en">
                <a:solidFill>
                  <a:schemeClr val="accent6"/>
                </a:solidFill>
                <a:latin typeface="Comfortaa"/>
                <a:ea typeface="Comfortaa"/>
                <a:cs typeface="Comfortaa"/>
                <a:sym typeface="Comfortaa"/>
              </a:rPr>
              <a:t>, and </a:t>
            </a:r>
            <a:r>
              <a:rPr lang="en" u="sng">
                <a:solidFill>
                  <a:schemeClr val="accent6"/>
                </a:solidFill>
                <a:latin typeface="Comfortaa"/>
                <a:ea typeface="Comfortaa"/>
                <a:cs typeface="Comfortaa"/>
                <a:sym typeface="Comfortaa"/>
              </a:rPr>
              <a:t>led the country during the Civil War</a:t>
            </a:r>
            <a:r>
              <a:rPr lang="en">
                <a:solidFill>
                  <a:schemeClr val="accent6"/>
                </a:solidFill>
                <a:latin typeface="Comfortaa"/>
                <a:ea typeface="Comfortaa"/>
                <a:cs typeface="Comfortaa"/>
                <a:sym typeface="Comfortaa"/>
              </a:rPr>
              <a:t>. His birthday and Washington’s are honored on Presidents’ Day in February.</a:t>
            </a:r>
            <a:endParaRPr>
              <a:solidFill>
                <a:schemeClr val="accent6"/>
              </a:solidFill>
              <a:latin typeface="Comfortaa"/>
              <a:ea typeface="Comfortaa"/>
              <a:cs typeface="Comfortaa"/>
              <a:sym typeface="Comfortaa"/>
            </a:endParaRPr>
          </a:p>
        </p:txBody>
      </p:sp>
      <p:pic>
        <p:nvPicPr>
          <p:cNvPr descr="blog do delmanto: &lt;strong&gt;Abraham Lincoln&lt;/strong&gt;: a alma da Democracia!" id="211" name="Google Shape;211;p19"/>
          <p:cNvPicPr preferRelativeResize="0"/>
          <p:nvPr/>
        </p:nvPicPr>
        <p:blipFill rotWithShape="1">
          <a:blip r:embed="rId3">
            <a:alphaModFix/>
          </a:blip>
          <a:srcRect b="0" l="0" r="0" t="0"/>
          <a:stretch/>
        </p:blipFill>
        <p:spPr>
          <a:xfrm>
            <a:off x="3118498" y="1617425"/>
            <a:ext cx="2290200" cy="2858400"/>
          </a:xfrm>
          <a:prstGeom prst="rect">
            <a:avLst/>
          </a:prstGeom>
          <a:noFill/>
          <a:ln>
            <a:noFill/>
          </a:ln>
        </p:spPr>
      </p:pic>
      <p:sp>
        <p:nvSpPr>
          <p:cNvPr id="212" name="Google Shape;212;p19"/>
          <p:cNvSpPr txBox="1"/>
          <p:nvPr/>
        </p:nvSpPr>
        <p:spPr>
          <a:xfrm>
            <a:off x="6574500" y="4733275"/>
            <a:ext cx="2569500" cy="410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chemeClr val="lt1"/>
                </a:solidFill>
                <a:latin typeface="Comfortaa"/>
                <a:ea typeface="Comfortaa"/>
                <a:cs typeface="Comfortaa"/>
                <a:sym typeface="Comfortaa"/>
              </a:rPr>
              <a:t>Question #7</a:t>
            </a:r>
            <a:endParaRPr b="0" i="0" sz="1600" u="none" cap="none" strike="noStrike">
              <a:solidFill>
                <a:schemeClr val="lt1"/>
              </a:solidFill>
              <a:latin typeface="Comfortaa"/>
              <a:ea typeface="Comfortaa"/>
              <a:cs typeface="Comfortaa"/>
              <a:sym typeface="Comforta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2"/>
          <p:cNvSpPr txBox="1"/>
          <p:nvPr>
            <p:ph type="title"/>
          </p:nvPr>
        </p:nvSpPr>
        <p:spPr>
          <a:xfrm>
            <a:off x="1593450" y="1558650"/>
            <a:ext cx="5957100" cy="2026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b="0" lang="en" sz="8000">
                <a:solidFill>
                  <a:schemeClr val="dk1"/>
                </a:solidFill>
                <a:latin typeface="Comfortaa"/>
                <a:ea typeface="Comfortaa"/>
                <a:cs typeface="Comfortaa"/>
                <a:sym typeface="Comfortaa"/>
              </a:rPr>
              <a:t>Expansion</a:t>
            </a:r>
            <a:endParaRPr b="0" sz="8000">
              <a:solidFill>
                <a:schemeClr val="dk1"/>
              </a:solidFill>
              <a:latin typeface="Comfortaa"/>
              <a:ea typeface="Comfortaa"/>
              <a:cs typeface="Comfortaa"/>
              <a:sym typeface="Comforta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16" name="Shape 216"/>
        <p:cNvGrpSpPr/>
        <p:nvPr/>
      </p:nvGrpSpPr>
      <p:grpSpPr>
        <a:xfrm>
          <a:off x="0" y="0"/>
          <a:ext cx="0" cy="0"/>
          <a:chOff x="0" y="0"/>
          <a:chExt cx="0" cy="0"/>
        </a:xfrm>
      </p:grpSpPr>
      <p:sp>
        <p:nvSpPr>
          <p:cNvPr id="217" name="Google Shape;217;p20"/>
          <p:cNvSpPr txBox="1"/>
          <p:nvPr>
            <p:ph type="title"/>
          </p:nvPr>
        </p:nvSpPr>
        <p:spPr>
          <a:xfrm>
            <a:off x="0" y="452725"/>
            <a:ext cx="9144000" cy="6354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3000"/>
              <a:buNone/>
            </a:pPr>
            <a:r>
              <a:rPr b="0" lang="en">
                <a:solidFill>
                  <a:schemeClr val="lt1"/>
                </a:solidFill>
                <a:latin typeface="Comfortaa"/>
                <a:ea typeface="Comfortaa"/>
                <a:cs typeface="Comfortaa"/>
                <a:sym typeface="Comfortaa"/>
              </a:rPr>
              <a:t>Amendments to the Constitution Related to the Civil War</a:t>
            </a:r>
            <a:endParaRPr b="0">
              <a:solidFill>
                <a:schemeClr val="lt1"/>
              </a:solidFill>
              <a:latin typeface="Comfortaa"/>
              <a:ea typeface="Comfortaa"/>
              <a:cs typeface="Comfortaa"/>
              <a:sym typeface="Comfortaa"/>
            </a:endParaRPr>
          </a:p>
        </p:txBody>
      </p:sp>
      <p:sp>
        <p:nvSpPr>
          <p:cNvPr id="218" name="Google Shape;218;p20"/>
          <p:cNvSpPr txBox="1"/>
          <p:nvPr>
            <p:ph idx="1" type="body"/>
          </p:nvPr>
        </p:nvSpPr>
        <p:spPr>
          <a:xfrm>
            <a:off x="0" y="1231650"/>
            <a:ext cx="6057600" cy="356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u="sng">
                <a:solidFill>
                  <a:schemeClr val="accent6"/>
                </a:solidFill>
                <a:latin typeface="Comfortaa"/>
                <a:ea typeface="Comfortaa"/>
                <a:cs typeface="Comfortaa"/>
                <a:sym typeface="Comfortaa"/>
              </a:rPr>
              <a:t>The 13th Amendment</a:t>
            </a:r>
            <a:r>
              <a:rPr lang="en">
                <a:solidFill>
                  <a:schemeClr val="accent6"/>
                </a:solidFill>
                <a:latin typeface="Comfortaa"/>
                <a:ea typeface="Comfortaa"/>
                <a:cs typeface="Comfortaa"/>
                <a:sym typeface="Comfortaa"/>
              </a:rPr>
              <a:t> - adopted December 6, 1865</a:t>
            </a:r>
            <a:endParaRPr>
              <a:solidFill>
                <a:schemeClr val="accent6"/>
              </a:solidFill>
              <a:latin typeface="Comfortaa"/>
              <a:ea typeface="Comfortaa"/>
              <a:cs typeface="Comfortaa"/>
              <a:sym typeface="Comfortaa"/>
            </a:endParaRPr>
          </a:p>
          <a:p>
            <a:pPr indent="-342900" lvl="0" marL="457200" rtl="0" algn="l">
              <a:lnSpc>
                <a:spcPct val="115000"/>
              </a:lnSpc>
              <a:spcBef>
                <a:spcPts val="0"/>
              </a:spcBef>
              <a:spcAft>
                <a:spcPts val="0"/>
              </a:spcAft>
              <a:buClr>
                <a:schemeClr val="accent6"/>
              </a:buClr>
              <a:buSzPts val="1800"/>
              <a:buFont typeface="Comfortaa"/>
              <a:buChar char="●"/>
            </a:pPr>
            <a:r>
              <a:rPr lang="en">
                <a:solidFill>
                  <a:schemeClr val="accent6"/>
                </a:solidFill>
                <a:latin typeface="Comfortaa"/>
                <a:ea typeface="Comfortaa"/>
                <a:cs typeface="Comfortaa"/>
                <a:sym typeface="Comfortaa"/>
              </a:rPr>
              <a:t>Abolished slavery in the United States</a:t>
            </a:r>
            <a:endParaRPr>
              <a:solidFill>
                <a:schemeClr val="accent6"/>
              </a:solidFill>
              <a:latin typeface="Comfortaa"/>
              <a:ea typeface="Comfortaa"/>
              <a:cs typeface="Comfortaa"/>
              <a:sym typeface="Comfortaa"/>
            </a:endParaRPr>
          </a:p>
          <a:p>
            <a:pPr indent="0" lvl="0" marL="0" rtl="0" algn="l">
              <a:lnSpc>
                <a:spcPct val="115000"/>
              </a:lnSpc>
              <a:spcBef>
                <a:spcPts val="0"/>
              </a:spcBef>
              <a:spcAft>
                <a:spcPts val="0"/>
              </a:spcAft>
              <a:buSzPts val="1800"/>
              <a:buNone/>
            </a:pPr>
            <a:r>
              <a:t/>
            </a:r>
            <a:endParaRPr>
              <a:solidFill>
                <a:schemeClr val="accent6"/>
              </a:solidFill>
              <a:latin typeface="Comfortaa"/>
              <a:ea typeface="Comfortaa"/>
              <a:cs typeface="Comfortaa"/>
              <a:sym typeface="Comfortaa"/>
            </a:endParaRPr>
          </a:p>
          <a:p>
            <a:pPr indent="0" lvl="0" marL="0" rtl="0" algn="l">
              <a:lnSpc>
                <a:spcPct val="115000"/>
              </a:lnSpc>
              <a:spcBef>
                <a:spcPts val="0"/>
              </a:spcBef>
              <a:spcAft>
                <a:spcPts val="0"/>
              </a:spcAft>
              <a:buSzPts val="1800"/>
              <a:buNone/>
            </a:pPr>
            <a:r>
              <a:rPr b="1" lang="en" u="sng">
                <a:solidFill>
                  <a:schemeClr val="accent6"/>
                </a:solidFill>
                <a:latin typeface="Comfortaa"/>
                <a:ea typeface="Comfortaa"/>
                <a:cs typeface="Comfortaa"/>
                <a:sym typeface="Comfortaa"/>
              </a:rPr>
              <a:t>The 14th Amendment</a:t>
            </a:r>
            <a:r>
              <a:rPr lang="en">
                <a:solidFill>
                  <a:schemeClr val="accent6"/>
                </a:solidFill>
                <a:latin typeface="Comfortaa"/>
                <a:ea typeface="Comfortaa"/>
                <a:cs typeface="Comfortaa"/>
                <a:sym typeface="Comfortaa"/>
              </a:rPr>
              <a:t> - adopted July 9, 1868</a:t>
            </a:r>
            <a:endParaRPr>
              <a:solidFill>
                <a:schemeClr val="accent6"/>
              </a:solidFill>
              <a:latin typeface="Comfortaa"/>
              <a:ea typeface="Comfortaa"/>
              <a:cs typeface="Comfortaa"/>
              <a:sym typeface="Comfortaa"/>
            </a:endParaRPr>
          </a:p>
          <a:p>
            <a:pPr indent="-342900" lvl="0" marL="457200" rtl="0" algn="l">
              <a:lnSpc>
                <a:spcPct val="115000"/>
              </a:lnSpc>
              <a:spcBef>
                <a:spcPts val="0"/>
              </a:spcBef>
              <a:spcAft>
                <a:spcPts val="0"/>
              </a:spcAft>
              <a:buClr>
                <a:schemeClr val="accent6"/>
              </a:buClr>
              <a:buSzPts val="1800"/>
              <a:buFont typeface="Comfortaa"/>
              <a:buChar char="●"/>
            </a:pPr>
            <a:r>
              <a:rPr lang="en">
                <a:solidFill>
                  <a:schemeClr val="accent6"/>
                </a:solidFill>
                <a:latin typeface="Comfortaa"/>
                <a:ea typeface="Comfortaa"/>
                <a:cs typeface="Comfortaa"/>
                <a:sym typeface="Comfortaa"/>
              </a:rPr>
              <a:t>Addresses citizenship rights and equal protection of laws for all people, including non-citizens</a:t>
            </a:r>
            <a:endParaRPr>
              <a:solidFill>
                <a:schemeClr val="accent6"/>
              </a:solidFill>
              <a:latin typeface="Comfortaa"/>
              <a:ea typeface="Comfortaa"/>
              <a:cs typeface="Comfortaa"/>
              <a:sym typeface="Comfortaa"/>
            </a:endParaRPr>
          </a:p>
          <a:p>
            <a:pPr indent="0" lvl="0" marL="0" rtl="0" algn="l">
              <a:lnSpc>
                <a:spcPct val="115000"/>
              </a:lnSpc>
              <a:spcBef>
                <a:spcPts val="0"/>
              </a:spcBef>
              <a:spcAft>
                <a:spcPts val="0"/>
              </a:spcAft>
              <a:buSzPts val="1800"/>
              <a:buNone/>
            </a:pPr>
            <a:r>
              <a:t/>
            </a:r>
            <a:endParaRPr b="1" u="sng">
              <a:solidFill>
                <a:schemeClr val="accent6"/>
              </a:solidFill>
              <a:latin typeface="Comfortaa"/>
              <a:ea typeface="Comfortaa"/>
              <a:cs typeface="Comfortaa"/>
              <a:sym typeface="Comfortaa"/>
            </a:endParaRPr>
          </a:p>
          <a:p>
            <a:pPr indent="0" lvl="0" marL="0" rtl="0" algn="l">
              <a:lnSpc>
                <a:spcPct val="115000"/>
              </a:lnSpc>
              <a:spcBef>
                <a:spcPts val="0"/>
              </a:spcBef>
              <a:spcAft>
                <a:spcPts val="0"/>
              </a:spcAft>
              <a:buSzPts val="1800"/>
              <a:buNone/>
            </a:pPr>
            <a:r>
              <a:rPr b="1" lang="en" u="sng">
                <a:solidFill>
                  <a:schemeClr val="accent6"/>
                </a:solidFill>
                <a:latin typeface="Comfortaa"/>
                <a:ea typeface="Comfortaa"/>
                <a:cs typeface="Comfortaa"/>
                <a:sym typeface="Comfortaa"/>
              </a:rPr>
              <a:t>The 15th Amendment</a:t>
            </a:r>
            <a:r>
              <a:rPr lang="en">
                <a:solidFill>
                  <a:schemeClr val="accent6"/>
                </a:solidFill>
                <a:latin typeface="Comfortaa"/>
                <a:ea typeface="Comfortaa"/>
                <a:cs typeface="Comfortaa"/>
                <a:sym typeface="Comfortaa"/>
              </a:rPr>
              <a:t> - adopted February 3, 1870</a:t>
            </a:r>
            <a:endParaRPr>
              <a:solidFill>
                <a:schemeClr val="accent6"/>
              </a:solidFill>
              <a:latin typeface="Comfortaa"/>
              <a:ea typeface="Comfortaa"/>
              <a:cs typeface="Comfortaa"/>
              <a:sym typeface="Comfortaa"/>
            </a:endParaRPr>
          </a:p>
          <a:p>
            <a:pPr indent="-342900" lvl="0" marL="457200" rtl="0" algn="l">
              <a:lnSpc>
                <a:spcPct val="115000"/>
              </a:lnSpc>
              <a:spcBef>
                <a:spcPts val="0"/>
              </a:spcBef>
              <a:spcAft>
                <a:spcPts val="0"/>
              </a:spcAft>
              <a:buClr>
                <a:schemeClr val="accent6"/>
              </a:buClr>
              <a:buSzPts val="1800"/>
              <a:buFont typeface="Comfortaa"/>
              <a:buChar char="●"/>
            </a:pPr>
            <a:r>
              <a:rPr lang="en">
                <a:solidFill>
                  <a:schemeClr val="accent6"/>
                </a:solidFill>
                <a:latin typeface="Comfortaa"/>
                <a:ea typeface="Comfortaa"/>
                <a:cs typeface="Comfortaa"/>
                <a:sym typeface="Comfortaa"/>
              </a:rPr>
              <a:t>Gave former slaves and all men, regardless of race, the right to vote</a:t>
            </a:r>
            <a:endParaRPr>
              <a:solidFill>
                <a:schemeClr val="accent6"/>
              </a:solidFill>
              <a:latin typeface="Comfortaa"/>
              <a:ea typeface="Comfortaa"/>
              <a:cs typeface="Comfortaa"/>
              <a:sym typeface="Comfortaa"/>
            </a:endParaRPr>
          </a:p>
        </p:txBody>
      </p:sp>
      <p:pic>
        <p:nvPicPr>
          <p:cNvPr id="219" name="Google Shape;219;p20"/>
          <p:cNvPicPr preferRelativeResize="0"/>
          <p:nvPr/>
        </p:nvPicPr>
        <p:blipFill rotWithShape="1">
          <a:blip r:embed="rId3">
            <a:alphaModFix/>
          </a:blip>
          <a:srcRect b="0" l="0" r="0" t="0"/>
          <a:stretch/>
        </p:blipFill>
        <p:spPr>
          <a:xfrm>
            <a:off x="5637402" y="1814736"/>
            <a:ext cx="3378376" cy="1772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xEl>
                                              <p:pRg end="0" st="0"/>
                                            </p:txEl>
                                          </p:spTgt>
                                        </p:tgtEl>
                                        <p:attrNameLst>
                                          <p:attrName>style.visibility</p:attrName>
                                        </p:attrNameLst>
                                      </p:cBhvr>
                                      <p:to>
                                        <p:strVal val="visible"/>
                                      </p:to>
                                    </p:set>
                                    <p:animEffect filter="fade" transition="in">
                                      <p:cBhvr>
                                        <p:cTn dur="1000"/>
                                        <p:tgtEl>
                                          <p:spTgt spid="2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xEl>
                                              <p:pRg end="1" st="1"/>
                                            </p:txEl>
                                          </p:spTgt>
                                        </p:tgtEl>
                                        <p:attrNameLst>
                                          <p:attrName>style.visibility</p:attrName>
                                        </p:attrNameLst>
                                      </p:cBhvr>
                                      <p:to>
                                        <p:strVal val="visible"/>
                                      </p:to>
                                    </p:set>
                                    <p:animEffect filter="fade" transition="in">
                                      <p:cBhvr>
                                        <p:cTn dur="1000"/>
                                        <p:tgtEl>
                                          <p:spTgt spid="21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xEl>
                                              <p:pRg end="2" st="2"/>
                                            </p:txEl>
                                          </p:spTgt>
                                        </p:tgtEl>
                                        <p:attrNameLst>
                                          <p:attrName>style.visibility</p:attrName>
                                        </p:attrNameLst>
                                      </p:cBhvr>
                                      <p:to>
                                        <p:strVal val="visible"/>
                                      </p:to>
                                    </p:set>
                                    <p:animEffect filter="fade" transition="in">
                                      <p:cBhvr>
                                        <p:cTn dur="1000"/>
                                        <p:tgtEl>
                                          <p:spTgt spid="21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xEl>
                                              <p:pRg end="3" st="3"/>
                                            </p:txEl>
                                          </p:spTgt>
                                        </p:tgtEl>
                                        <p:attrNameLst>
                                          <p:attrName>style.visibility</p:attrName>
                                        </p:attrNameLst>
                                      </p:cBhvr>
                                      <p:to>
                                        <p:strVal val="visible"/>
                                      </p:to>
                                    </p:set>
                                    <p:animEffect filter="fade" transition="in">
                                      <p:cBhvr>
                                        <p:cTn dur="1000"/>
                                        <p:tgtEl>
                                          <p:spTgt spid="21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xEl>
                                              <p:pRg end="4" st="4"/>
                                            </p:txEl>
                                          </p:spTgt>
                                        </p:tgtEl>
                                        <p:attrNameLst>
                                          <p:attrName>style.visibility</p:attrName>
                                        </p:attrNameLst>
                                      </p:cBhvr>
                                      <p:to>
                                        <p:strVal val="visible"/>
                                      </p:to>
                                    </p:set>
                                    <p:animEffect filter="fade" transition="in">
                                      <p:cBhvr>
                                        <p:cTn dur="1000"/>
                                        <p:tgtEl>
                                          <p:spTgt spid="21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xEl>
                                              <p:pRg end="5" st="5"/>
                                            </p:txEl>
                                          </p:spTgt>
                                        </p:tgtEl>
                                        <p:attrNameLst>
                                          <p:attrName>style.visibility</p:attrName>
                                        </p:attrNameLst>
                                      </p:cBhvr>
                                      <p:to>
                                        <p:strVal val="visible"/>
                                      </p:to>
                                    </p:set>
                                    <p:animEffect filter="fade" transition="in">
                                      <p:cBhvr>
                                        <p:cTn dur="1000"/>
                                        <p:tgtEl>
                                          <p:spTgt spid="21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xEl>
                                              <p:pRg end="6" st="6"/>
                                            </p:txEl>
                                          </p:spTgt>
                                        </p:tgtEl>
                                        <p:attrNameLst>
                                          <p:attrName>style.visibility</p:attrName>
                                        </p:attrNameLst>
                                      </p:cBhvr>
                                      <p:to>
                                        <p:strVal val="visible"/>
                                      </p:to>
                                    </p:set>
                                    <p:animEffect filter="fade" transition="in">
                                      <p:cBhvr>
                                        <p:cTn dur="1000"/>
                                        <p:tgtEl>
                                          <p:spTgt spid="21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xEl>
                                              <p:pRg end="7" st="7"/>
                                            </p:txEl>
                                          </p:spTgt>
                                        </p:tgtEl>
                                        <p:attrNameLst>
                                          <p:attrName>style.visibility</p:attrName>
                                        </p:attrNameLst>
                                      </p:cBhvr>
                                      <p:to>
                                        <p:strVal val="visible"/>
                                      </p:to>
                                    </p:set>
                                    <p:animEffect filter="fade" transition="in">
                                      <p:cBhvr>
                                        <p:cTn dur="1000"/>
                                        <p:tgtEl>
                                          <p:spTgt spid="218">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1"/>
          <p:cNvSpPr txBox="1"/>
          <p:nvPr>
            <p:ph type="title"/>
          </p:nvPr>
        </p:nvSpPr>
        <p:spPr>
          <a:xfrm>
            <a:off x="423600" y="400050"/>
            <a:ext cx="8296800" cy="765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b="0" lang="en">
                <a:latin typeface="Comfortaa"/>
                <a:ea typeface="Comfortaa"/>
                <a:cs typeface="Comfortaa"/>
                <a:sym typeface="Comfortaa"/>
              </a:rPr>
              <a:t>WORKSHEET REVIEW</a:t>
            </a:r>
            <a:endParaRPr b="0">
              <a:latin typeface="Comfortaa"/>
              <a:ea typeface="Comfortaa"/>
              <a:cs typeface="Comfortaa"/>
              <a:sym typeface="Comfortaa"/>
            </a:endParaRPr>
          </a:p>
        </p:txBody>
      </p:sp>
      <p:sp>
        <p:nvSpPr>
          <p:cNvPr id="225" name="Google Shape;225;p21"/>
          <p:cNvSpPr txBox="1"/>
          <p:nvPr>
            <p:ph idx="4294967295" type="body"/>
          </p:nvPr>
        </p:nvSpPr>
        <p:spPr>
          <a:xfrm>
            <a:off x="0" y="1107600"/>
            <a:ext cx="7148700" cy="3562800"/>
          </a:xfrm>
          <a:prstGeom prst="rect">
            <a:avLst/>
          </a:prstGeom>
          <a:noFill/>
          <a:ln>
            <a:noFill/>
          </a:ln>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Clr>
                <a:schemeClr val="lt1"/>
              </a:buClr>
              <a:buSzPts val="2200"/>
              <a:buFont typeface="Comfortaa"/>
              <a:buAutoNum type="arabicPeriod"/>
            </a:pPr>
            <a:r>
              <a:rPr lang="en" sz="2200">
                <a:solidFill>
                  <a:schemeClr val="lt1"/>
                </a:solidFill>
                <a:latin typeface="Comfortaa"/>
                <a:ea typeface="Comfortaa"/>
                <a:cs typeface="Comfortaa"/>
                <a:sym typeface="Comfortaa"/>
              </a:rPr>
              <a:t>Louisiana Territory</a:t>
            </a:r>
            <a:endParaRPr sz="2200">
              <a:solidFill>
                <a:schemeClr val="lt1"/>
              </a:solidFill>
              <a:latin typeface="Comfortaa"/>
              <a:ea typeface="Comfortaa"/>
              <a:cs typeface="Comfortaa"/>
              <a:sym typeface="Comfortaa"/>
            </a:endParaRPr>
          </a:p>
          <a:p>
            <a:pPr indent="-368300" lvl="0" marL="457200" rtl="0" algn="l">
              <a:lnSpc>
                <a:spcPct val="115000"/>
              </a:lnSpc>
              <a:spcBef>
                <a:spcPts val="0"/>
              </a:spcBef>
              <a:spcAft>
                <a:spcPts val="0"/>
              </a:spcAft>
              <a:buClr>
                <a:schemeClr val="lt1"/>
              </a:buClr>
              <a:buSzPts val="2200"/>
              <a:buFont typeface="Comfortaa"/>
              <a:buAutoNum type="arabicPeriod"/>
            </a:pPr>
            <a:r>
              <a:rPr lang="en" sz="2200">
                <a:solidFill>
                  <a:schemeClr val="lt1"/>
                </a:solidFill>
                <a:latin typeface="Comfortaa"/>
                <a:ea typeface="Comfortaa"/>
                <a:cs typeface="Comfortaa"/>
                <a:sym typeface="Comfortaa"/>
              </a:rPr>
              <a:t>War of 1812/Mexican American War/Civil War/Spanish American War</a:t>
            </a:r>
            <a:endParaRPr sz="2200">
              <a:solidFill>
                <a:schemeClr val="lt1"/>
              </a:solidFill>
              <a:latin typeface="Comfortaa"/>
              <a:ea typeface="Comfortaa"/>
              <a:cs typeface="Comfortaa"/>
              <a:sym typeface="Comfortaa"/>
            </a:endParaRPr>
          </a:p>
          <a:p>
            <a:pPr indent="-368300" lvl="0" marL="457200" rtl="0" algn="l">
              <a:lnSpc>
                <a:spcPct val="115000"/>
              </a:lnSpc>
              <a:spcBef>
                <a:spcPts val="0"/>
              </a:spcBef>
              <a:spcAft>
                <a:spcPts val="0"/>
              </a:spcAft>
              <a:buClr>
                <a:schemeClr val="lt1"/>
              </a:buClr>
              <a:buSzPts val="2200"/>
              <a:buFont typeface="Comfortaa"/>
              <a:buAutoNum type="arabicPeriod"/>
            </a:pPr>
            <a:r>
              <a:rPr lang="en" sz="2200">
                <a:solidFill>
                  <a:schemeClr val="lt1"/>
                </a:solidFill>
                <a:latin typeface="Comfortaa"/>
                <a:ea typeface="Comfortaa"/>
                <a:cs typeface="Comfortaa"/>
                <a:sym typeface="Comfortaa"/>
              </a:rPr>
              <a:t>Africans</a:t>
            </a:r>
            <a:endParaRPr sz="2200">
              <a:solidFill>
                <a:schemeClr val="lt1"/>
              </a:solidFill>
              <a:latin typeface="Comfortaa"/>
              <a:ea typeface="Comfortaa"/>
              <a:cs typeface="Comfortaa"/>
              <a:sym typeface="Comfortaa"/>
            </a:endParaRPr>
          </a:p>
          <a:p>
            <a:pPr indent="-368300" lvl="0" marL="457200" rtl="0" algn="l">
              <a:lnSpc>
                <a:spcPct val="115000"/>
              </a:lnSpc>
              <a:spcBef>
                <a:spcPts val="0"/>
              </a:spcBef>
              <a:spcAft>
                <a:spcPts val="0"/>
              </a:spcAft>
              <a:buClr>
                <a:schemeClr val="lt1"/>
              </a:buClr>
              <a:buSzPts val="2200"/>
              <a:buFont typeface="Comfortaa"/>
              <a:buAutoNum type="arabicPeriod"/>
            </a:pPr>
            <a:r>
              <a:rPr lang="en" sz="2200">
                <a:solidFill>
                  <a:schemeClr val="lt1"/>
                </a:solidFill>
                <a:latin typeface="Comfortaa"/>
                <a:ea typeface="Comfortaa"/>
                <a:cs typeface="Comfortaa"/>
                <a:sym typeface="Comfortaa"/>
              </a:rPr>
              <a:t>Slavery/state’s rights/economy</a:t>
            </a:r>
            <a:endParaRPr sz="2200">
              <a:solidFill>
                <a:schemeClr val="lt1"/>
              </a:solidFill>
              <a:latin typeface="Comfortaa"/>
              <a:ea typeface="Comfortaa"/>
              <a:cs typeface="Comfortaa"/>
              <a:sym typeface="Comfortaa"/>
            </a:endParaRPr>
          </a:p>
          <a:p>
            <a:pPr indent="-368300" lvl="0" marL="457200" rtl="0" algn="l">
              <a:lnSpc>
                <a:spcPct val="115000"/>
              </a:lnSpc>
              <a:spcBef>
                <a:spcPts val="0"/>
              </a:spcBef>
              <a:spcAft>
                <a:spcPts val="0"/>
              </a:spcAft>
              <a:buClr>
                <a:schemeClr val="lt1"/>
              </a:buClr>
              <a:buSzPts val="2200"/>
              <a:buFont typeface="Comfortaa"/>
              <a:buAutoNum type="arabicPeriod"/>
            </a:pPr>
            <a:r>
              <a:rPr lang="en" sz="2200">
                <a:solidFill>
                  <a:schemeClr val="lt1"/>
                </a:solidFill>
                <a:latin typeface="Comfortaa"/>
                <a:ea typeface="Comfortaa"/>
                <a:cs typeface="Comfortaa"/>
                <a:sym typeface="Comfortaa"/>
              </a:rPr>
              <a:t>The Civil War</a:t>
            </a:r>
            <a:endParaRPr sz="2200">
              <a:solidFill>
                <a:schemeClr val="lt1"/>
              </a:solidFill>
              <a:latin typeface="Comfortaa"/>
              <a:ea typeface="Comfortaa"/>
              <a:cs typeface="Comfortaa"/>
              <a:sym typeface="Comfortaa"/>
            </a:endParaRPr>
          </a:p>
          <a:p>
            <a:pPr indent="-368300" lvl="0" marL="457200" rtl="0" algn="l">
              <a:lnSpc>
                <a:spcPct val="115000"/>
              </a:lnSpc>
              <a:spcBef>
                <a:spcPts val="0"/>
              </a:spcBef>
              <a:spcAft>
                <a:spcPts val="0"/>
              </a:spcAft>
              <a:buClr>
                <a:schemeClr val="lt1"/>
              </a:buClr>
              <a:buSzPts val="2200"/>
              <a:buFont typeface="Comfortaa"/>
              <a:buAutoNum type="arabicPeriod"/>
            </a:pPr>
            <a:r>
              <a:rPr lang="en" sz="2200">
                <a:solidFill>
                  <a:schemeClr val="lt1"/>
                </a:solidFill>
                <a:latin typeface="Comfortaa"/>
                <a:ea typeface="Comfortaa"/>
                <a:cs typeface="Comfortaa"/>
                <a:sym typeface="Comfortaa"/>
              </a:rPr>
              <a:t>Freed the slaves</a:t>
            </a:r>
            <a:endParaRPr sz="2200">
              <a:solidFill>
                <a:schemeClr val="lt1"/>
              </a:solidFill>
              <a:latin typeface="Comfortaa"/>
              <a:ea typeface="Comfortaa"/>
              <a:cs typeface="Comfortaa"/>
              <a:sym typeface="Comfortaa"/>
            </a:endParaRPr>
          </a:p>
          <a:p>
            <a:pPr indent="-368300" lvl="0" marL="457200" rtl="0" algn="l">
              <a:lnSpc>
                <a:spcPct val="115000"/>
              </a:lnSpc>
              <a:spcBef>
                <a:spcPts val="0"/>
              </a:spcBef>
              <a:spcAft>
                <a:spcPts val="0"/>
              </a:spcAft>
              <a:buClr>
                <a:schemeClr val="lt1"/>
              </a:buClr>
              <a:buSzPts val="2200"/>
              <a:buFont typeface="Comfortaa"/>
              <a:buAutoNum type="arabicPeriod"/>
            </a:pPr>
            <a:r>
              <a:rPr lang="en" sz="2200">
                <a:solidFill>
                  <a:schemeClr val="lt1"/>
                </a:solidFill>
                <a:latin typeface="Comfortaa"/>
                <a:ea typeface="Comfortaa"/>
                <a:cs typeface="Comfortaa"/>
                <a:sym typeface="Comfortaa"/>
              </a:rPr>
              <a:t>United the country/freed the slaves/led the country during the Civil War</a:t>
            </a:r>
            <a:endParaRPr sz="2200">
              <a:solidFill>
                <a:schemeClr val="lt1"/>
              </a:solidFill>
              <a:latin typeface="Comfortaa"/>
              <a:ea typeface="Comfortaa"/>
              <a:cs typeface="Comfortaa"/>
              <a:sym typeface="Comfortaa"/>
            </a:endParaRPr>
          </a:p>
        </p:txBody>
      </p:sp>
      <p:sp>
        <p:nvSpPr>
          <p:cNvPr id="226" name="Google Shape;226;p21"/>
          <p:cNvSpPr/>
          <p:nvPr/>
        </p:nvSpPr>
        <p:spPr>
          <a:xfrm>
            <a:off x="6253800" y="1579050"/>
            <a:ext cx="2466590" cy="2110016"/>
          </a:xfrm>
          <a:custGeom>
            <a:rect b="b" l="l" r="r" t="t"/>
            <a:pathLst>
              <a:path extrusionOk="0" h="107462" w="124717">
                <a:moveTo>
                  <a:pt x="14290" y="75153"/>
                </a:moveTo>
                <a:lnTo>
                  <a:pt x="34461" y="107462"/>
                </a:lnTo>
                <a:lnTo>
                  <a:pt x="124717" y="16970"/>
                </a:lnTo>
                <a:lnTo>
                  <a:pt x="103930" y="0"/>
                </a:lnTo>
                <a:lnTo>
                  <a:pt x="39113" y="65013"/>
                </a:lnTo>
                <a:lnTo>
                  <a:pt x="20255" y="36749"/>
                </a:lnTo>
                <a:lnTo>
                  <a:pt x="0" y="52729"/>
                </a:lnTo>
                <a:lnTo>
                  <a:pt x="18187" y="81214"/>
                </a:lnTo>
                <a:close/>
              </a:path>
            </a:pathLst>
          </a:custGeom>
          <a:solidFill>
            <a:srgbClr val="00FF00"/>
          </a:solidFill>
          <a:ln cap="flat" cmpd="sng" w="9525">
            <a:solidFill>
              <a:srgbClr val="000000"/>
            </a:solidFill>
            <a:prstDash val="solid"/>
            <a:round/>
            <a:headEnd len="sm" w="sm" type="none"/>
            <a:tailEnd len="sm" w="sm" type="none"/>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xEl>
                                              <p:pRg end="0" st="0"/>
                                            </p:txEl>
                                          </p:spTgt>
                                        </p:tgtEl>
                                        <p:attrNameLst>
                                          <p:attrName>style.visibility</p:attrName>
                                        </p:attrNameLst>
                                      </p:cBhvr>
                                      <p:to>
                                        <p:strVal val="visible"/>
                                      </p:to>
                                    </p:set>
                                    <p:animEffect filter="fade" transition="in">
                                      <p:cBhvr>
                                        <p:cTn dur="1000"/>
                                        <p:tgtEl>
                                          <p:spTgt spid="2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xEl>
                                              <p:pRg end="1" st="1"/>
                                            </p:txEl>
                                          </p:spTgt>
                                        </p:tgtEl>
                                        <p:attrNameLst>
                                          <p:attrName>style.visibility</p:attrName>
                                        </p:attrNameLst>
                                      </p:cBhvr>
                                      <p:to>
                                        <p:strVal val="visible"/>
                                      </p:to>
                                    </p:set>
                                    <p:animEffect filter="fade" transition="in">
                                      <p:cBhvr>
                                        <p:cTn dur="1000"/>
                                        <p:tgtEl>
                                          <p:spTgt spid="22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xEl>
                                              <p:pRg end="2" st="2"/>
                                            </p:txEl>
                                          </p:spTgt>
                                        </p:tgtEl>
                                        <p:attrNameLst>
                                          <p:attrName>style.visibility</p:attrName>
                                        </p:attrNameLst>
                                      </p:cBhvr>
                                      <p:to>
                                        <p:strVal val="visible"/>
                                      </p:to>
                                    </p:set>
                                    <p:animEffect filter="fade" transition="in">
                                      <p:cBhvr>
                                        <p:cTn dur="1000"/>
                                        <p:tgtEl>
                                          <p:spTgt spid="22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xEl>
                                              <p:pRg end="3" st="3"/>
                                            </p:txEl>
                                          </p:spTgt>
                                        </p:tgtEl>
                                        <p:attrNameLst>
                                          <p:attrName>style.visibility</p:attrName>
                                        </p:attrNameLst>
                                      </p:cBhvr>
                                      <p:to>
                                        <p:strVal val="visible"/>
                                      </p:to>
                                    </p:set>
                                    <p:animEffect filter="fade" transition="in">
                                      <p:cBhvr>
                                        <p:cTn dur="1000"/>
                                        <p:tgtEl>
                                          <p:spTgt spid="22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xEl>
                                              <p:pRg end="4" st="4"/>
                                            </p:txEl>
                                          </p:spTgt>
                                        </p:tgtEl>
                                        <p:attrNameLst>
                                          <p:attrName>style.visibility</p:attrName>
                                        </p:attrNameLst>
                                      </p:cBhvr>
                                      <p:to>
                                        <p:strVal val="visible"/>
                                      </p:to>
                                    </p:set>
                                    <p:animEffect filter="fade" transition="in">
                                      <p:cBhvr>
                                        <p:cTn dur="1000"/>
                                        <p:tgtEl>
                                          <p:spTgt spid="22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xEl>
                                              <p:pRg end="5" st="5"/>
                                            </p:txEl>
                                          </p:spTgt>
                                        </p:tgtEl>
                                        <p:attrNameLst>
                                          <p:attrName>style.visibility</p:attrName>
                                        </p:attrNameLst>
                                      </p:cBhvr>
                                      <p:to>
                                        <p:strVal val="visible"/>
                                      </p:to>
                                    </p:set>
                                    <p:animEffect filter="fade" transition="in">
                                      <p:cBhvr>
                                        <p:cTn dur="1000"/>
                                        <p:tgtEl>
                                          <p:spTgt spid="22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xEl>
                                              <p:pRg end="6" st="6"/>
                                            </p:txEl>
                                          </p:spTgt>
                                        </p:tgtEl>
                                        <p:attrNameLst>
                                          <p:attrName>style.visibility</p:attrName>
                                        </p:attrNameLst>
                                      </p:cBhvr>
                                      <p:to>
                                        <p:strVal val="visible"/>
                                      </p:to>
                                    </p:set>
                                    <p:animEffect filter="fade" transition="in">
                                      <p:cBhvr>
                                        <p:cTn dur="1000"/>
                                        <p:tgtEl>
                                          <p:spTgt spid="22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2"/>
          <p:cNvSpPr txBox="1"/>
          <p:nvPr>
            <p:ph type="title"/>
          </p:nvPr>
        </p:nvSpPr>
        <p:spPr>
          <a:xfrm>
            <a:off x="423600" y="400050"/>
            <a:ext cx="8296800" cy="765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b="0" lang="en">
                <a:latin typeface="Comfortaa"/>
                <a:ea typeface="Comfortaa"/>
                <a:cs typeface="Comfortaa"/>
                <a:sym typeface="Comfortaa"/>
              </a:rPr>
              <a:t>Dictation Practice</a:t>
            </a:r>
            <a:endParaRPr b="0">
              <a:latin typeface="Comfortaa"/>
              <a:ea typeface="Comfortaa"/>
              <a:cs typeface="Comfortaa"/>
              <a:sym typeface="Comfortaa"/>
            </a:endParaRPr>
          </a:p>
        </p:txBody>
      </p:sp>
      <p:sp>
        <p:nvSpPr>
          <p:cNvPr id="232" name="Google Shape;232;p22"/>
          <p:cNvSpPr txBox="1"/>
          <p:nvPr>
            <p:ph idx="4294967295" type="body"/>
          </p:nvPr>
        </p:nvSpPr>
        <p:spPr>
          <a:xfrm>
            <a:off x="0" y="1320650"/>
            <a:ext cx="9144000" cy="3349800"/>
          </a:xfrm>
          <a:prstGeom prst="rect">
            <a:avLst/>
          </a:prstGeom>
          <a:noFill/>
          <a:ln>
            <a:noFill/>
          </a:ln>
        </p:spPr>
        <p:txBody>
          <a:bodyPr anchorCtr="0" anchor="t" bIns="91425" lIns="91425" spcFirstLastPara="1" rIns="91425" wrap="square" tIns="91425">
            <a:noAutofit/>
          </a:bodyPr>
          <a:lstStyle/>
          <a:p>
            <a:pPr indent="-393700" lvl="0" marL="457200" rtl="0" algn="l">
              <a:lnSpc>
                <a:spcPct val="115000"/>
              </a:lnSpc>
              <a:spcBef>
                <a:spcPts val="0"/>
              </a:spcBef>
              <a:spcAft>
                <a:spcPts val="0"/>
              </a:spcAft>
              <a:buClr>
                <a:schemeClr val="lt1"/>
              </a:buClr>
              <a:buSzPts val="2600"/>
              <a:buFont typeface="Comfortaa"/>
              <a:buChar char="●"/>
            </a:pPr>
            <a:r>
              <a:rPr lang="en" sz="2600">
                <a:solidFill>
                  <a:schemeClr val="lt1"/>
                </a:solidFill>
                <a:latin typeface="Comfortaa"/>
                <a:ea typeface="Comfortaa"/>
                <a:cs typeface="Comfortaa"/>
                <a:sym typeface="Comfortaa"/>
              </a:rPr>
              <a:t>Lincoln was the president during the Civil War.</a:t>
            </a:r>
            <a:endParaRPr sz="2600">
              <a:solidFill>
                <a:schemeClr val="lt1"/>
              </a:solidFill>
              <a:latin typeface="Comfortaa"/>
              <a:ea typeface="Comfortaa"/>
              <a:cs typeface="Comfortaa"/>
              <a:sym typeface="Comfortaa"/>
            </a:endParaRPr>
          </a:p>
          <a:p>
            <a:pPr indent="0" lvl="0" marL="0" rtl="0" algn="l">
              <a:lnSpc>
                <a:spcPct val="115000"/>
              </a:lnSpc>
              <a:spcBef>
                <a:spcPts val="0"/>
              </a:spcBef>
              <a:spcAft>
                <a:spcPts val="0"/>
              </a:spcAft>
              <a:buSzPts val="1800"/>
              <a:buNone/>
            </a:pPr>
            <a:r>
              <a:t/>
            </a:r>
            <a:endParaRPr sz="2600">
              <a:solidFill>
                <a:schemeClr val="lt1"/>
              </a:solidFill>
              <a:latin typeface="Comfortaa"/>
              <a:ea typeface="Comfortaa"/>
              <a:cs typeface="Comfortaa"/>
              <a:sym typeface="Comfortaa"/>
            </a:endParaRPr>
          </a:p>
          <a:p>
            <a:pPr indent="-393700" lvl="0" marL="457200" rtl="0" algn="l">
              <a:lnSpc>
                <a:spcPct val="115000"/>
              </a:lnSpc>
              <a:spcBef>
                <a:spcPts val="0"/>
              </a:spcBef>
              <a:spcAft>
                <a:spcPts val="0"/>
              </a:spcAft>
              <a:buClr>
                <a:schemeClr val="lt1"/>
              </a:buClr>
              <a:buSzPts val="2600"/>
              <a:buFont typeface="Comfortaa"/>
              <a:buChar char="●"/>
            </a:pPr>
            <a:r>
              <a:rPr lang="en" sz="2600">
                <a:solidFill>
                  <a:schemeClr val="lt1"/>
                </a:solidFill>
                <a:latin typeface="Comfortaa"/>
                <a:ea typeface="Comfortaa"/>
                <a:cs typeface="Comfortaa"/>
                <a:sym typeface="Comfortaa"/>
              </a:rPr>
              <a:t>The Civil War was fought between the North and the South.</a:t>
            </a:r>
            <a:endParaRPr sz="2600">
              <a:solidFill>
                <a:schemeClr val="lt1"/>
              </a:solidFill>
              <a:latin typeface="Comfortaa"/>
              <a:ea typeface="Comfortaa"/>
              <a:cs typeface="Comfortaa"/>
              <a:sym typeface="Comfortaa"/>
            </a:endParaRPr>
          </a:p>
          <a:p>
            <a:pPr indent="0" lvl="0" marL="0" rtl="0" algn="l">
              <a:lnSpc>
                <a:spcPct val="115000"/>
              </a:lnSpc>
              <a:spcBef>
                <a:spcPts val="0"/>
              </a:spcBef>
              <a:spcAft>
                <a:spcPts val="0"/>
              </a:spcAft>
              <a:buSzPts val="1800"/>
              <a:buNone/>
            </a:pPr>
            <a:r>
              <a:t/>
            </a:r>
            <a:endParaRPr sz="2600">
              <a:solidFill>
                <a:schemeClr val="lt1"/>
              </a:solidFill>
              <a:latin typeface="Comfortaa"/>
              <a:ea typeface="Comfortaa"/>
              <a:cs typeface="Comfortaa"/>
              <a:sym typeface="Comfortaa"/>
            </a:endParaRPr>
          </a:p>
          <a:p>
            <a:pPr indent="-393700" lvl="0" marL="457200" rtl="0" algn="l">
              <a:lnSpc>
                <a:spcPct val="115000"/>
              </a:lnSpc>
              <a:spcBef>
                <a:spcPts val="0"/>
              </a:spcBef>
              <a:spcAft>
                <a:spcPts val="0"/>
              </a:spcAft>
              <a:buClr>
                <a:schemeClr val="lt1"/>
              </a:buClr>
              <a:buSzPts val="2600"/>
              <a:buFont typeface="Comfortaa"/>
              <a:buChar char="●"/>
            </a:pPr>
            <a:r>
              <a:rPr lang="en" sz="2600">
                <a:solidFill>
                  <a:schemeClr val="lt1"/>
                </a:solidFill>
                <a:latin typeface="Comfortaa"/>
                <a:ea typeface="Comfortaa"/>
                <a:cs typeface="Comfortaa"/>
                <a:sym typeface="Comfortaa"/>
              </a:rPr>
              <a:t>The Louisiana Territory was purchased in 1803.</a:t>
            </a:r>
            <a:endParaRPr sz="2600">
              <a:solidFill>
                <a:schemeClr val="lt1"/>
              </a:solidFill>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xEl>
                                              <p:pRg end="0" st="0"/>
                                            </p:txEl>
                                          </p:spTgt>
                                        </p:tgtEl>
                                        <p:attrNameLst>
                                          <p:attrName>style.visibility</p:attrName>
                                        </p:attrNameLst>
                                      </p:cBhvr>
                                      <p:to>
                                        <p:strVal val="visible"/>
                                      </p:to>
                                    </p:set>
                                    <p:animEffect filter="fade" transition="in">
                                      <p:cBhvr>
                                        <p:cTn dur="1000"/>
                                        <p:tgtEl>
                                          <p:spTgt spid="2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xEl>
                                              <p:pRg end="1" st="1"/>
                                            </p:txEl>
                                          </p:spTgt>
                                        </p:tgtEl>
                                        <p:attrNameLst>
                                          <p:attrName>style.visibility</p:attrName>
                                        </p:attrNameLst>
                                      </p:cBhvr>
                                      <p:to>
                                        <p:strVal val="visible"/>
                                      </p:to>
                                    </p:set>
                                    <p:animEffect filter="fade" transition="in">
                                      <p:cBhvr>
                                        <p:cTn dur="1000"/>
                                        <p:tgtEl>
                                          <p:spTgt spid="23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xEl>
                                              <p:pRg end="2" st="2"/>
                                            </p:txEl>
                                          </p:spTgt>
                                        </p:tgtEl>
                                        <p:attrNameLst>
                                          <p:attrName>style.visibility</p:attrName>
                                        </p:attrNameLst>
                                      </p:cBhvr>
                                      <p:to>
                                        <p:strVal val="visible"/>
                                      </p:to>
                                    </p:set>
                                    <p:animEffect filter="fade" transition="in">
                                      <p:cBhvr>
                                        <p:cTn dur="1000"/>
                                        <p:tgtEl>
                                          <p:spTgt spid="23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xEl>
                                              <p:pRg end="3" st="3"/>
                                            </p:txEl>
                                          </p:spTgt>
                                        </p:tgtEl>
                                        <p:attrNameLst>
                                          <p:attrName>style.visibility</p:attrName>
                                        </p:attrNameLst>
                                      </p:cBhvr>
                                      <p:to>
                                        <p:strVal val="visible"/>
                                      </p:to>
                                    </p:set>
                                    <p:animEffect filter="fade" transition="in">
                                      <p:cBhvr>
                                        <p:cTn dur="1000"/>
                                        <p:tgtEl>
                                          <p:spTgt spid="23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xEl>
                                              <p:pRg end="4" st="4"/>
                                            </p:txEl>
                                          </p:spTgt>
                                        </p:tgtEl>
                                        <p:attrNameLst>
                                          <p:attrName>style.visibility</p:attrName>
                                        </p:attrNameLst>
                                      </p:cBhvr>
                                      <p:to>
                                        <p:strVal val="visible"/>
                                      </p:to>
                                    </p:set>
                                    <p:animEffect filter="fade" transition="in">
                                      <p:cBhvr>
                                        <p:cTn dur="1000"/>
                                        <p:tgtEl>
                                          <p:spTgt spid="23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3"/>
          <p:cNvSpPr txBox="1"/>
          <p:nvPr>
            <p:ph type="title"/>
          </p:nvPr>
        </p:nvSpPr>
        <p:spPr>
          <a:xfrm>
            <a:off x="423600" y="400050"/>
            <a:ext cx="8296800" cy="765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b="0" lang="en" sz="3200">
                <a:latin typeface="Comfortaa"/>
                <a:ea typeface="Comfortaa"/>
                <a:cs typeface="Comfortaa"/>
                <a:sym typeface="Comfortaa"/>
              </a:rPr>
              <a:t>WHAT TO DO BEFORE NEXT SESSION</a:t>
            </a:r>
            <a:endParaRPr b="0" sz="3200">
              <a:latin typeface="Comfortaa"/>
              <a:ea typeface="Comfortaa"/>
              <a:cs typeface="Comfortaa"/>
              <a:sym typeface="Comfortaa"/>
            </a:endParaRPr>
          </a:p>
        </p:txBody>
      </p:sp>
      <p:sp>
        <p:nvSpPr>
          <p:cNvPr id="238" name="Google Shape;238;p23"/>
          <p:cNvSpPr txBox="1"/>
          <p:nvPr>
            <p:ph idx="4294967295" type="body"/>
          </p:nvPr>
        </p:nvSpPr>
        <p:spPr>
          <a:xfrm>
            <a:off x="0" y="1320650"/>
            <a:ext cx="9144000" cy="3349800"/>
          </a:xfrm>
          <a:prstGeom prst="rect">
            <a:avLst/>
          </a:prstGeom>
          <a:noFill/>
          <a:ln>
            <a:noFill/>
          </a:ln>
        </p:spPr>
        <p:txBody>
          <a:bodyPr anchorCtr="0" anchor="t" bIns="91425" lIns="91425" spcFirstLastPara="1" rIns="91425" wrap="square" tIns="91425">
            <a:noAutofit/>
          </a:bodyPr>
          <a:lstStyle/>
          <a:p>
            <a:pPr indent="-393700" lvl="0" marL="457200" rtl="0" algn="l">
              <a:lnSpc>
                <a:spcPct val="115000"/>
              </a:lnSpc>
              <a:spcBef>
                <a:spcPts val="0"/>
              </a:spcBef>
              <a:spcAft>
                <a:spcPts val="0"/>
              </a:spcAft>
              <a:buClr>
                <a:schemeClr val="lt1"/>
              </a:buClr>
              <a:buSzPts val="2600"/>
              <a:buFont typeface="Comfortaa"/>
              <a:buChar char="●"/>
            </a:pPr>
            <a:r>
              <a:rPr lang="en" sz="2600">
                <a:solidFill>
                  <a:schemeClr val="lt1"/>
                </a:solidFill>
                <a:latin typeface="Comfortaa"/>
                <a:ea typeface="Comfortaa"/>
                <a:cs typeface="Comfortaa"/>
                <a:sym typeface="Comfortaa"/>
              </a:rPr>
              <a:t>Writing Practice</a:t>
            </a:r>
            <a:endParaRPr sz="2600">
              <a:solidFill>
                <a:schemeClr val="lt1"/>
              </a:solidFill>
              <a:latin typeface="Comfortaa"/>
              <a:ea typeface="Comfortaa"/>
              <a:cs typeface="Comfortaa"/>
              <a:sym typeface="Comfortaa"/>
            </a:endParaRPr>
          </a:p>
          <a:p>
            <a:pPr indent="-393700" lvl="1" marL="914400" rtl="0" algn="l">
              <a:lnSpc>
                <a:spcPct val="115000"/>
              </a:lnSpc>
              <a:spcBef>
                <a:spcPts val="0"/>
              </a:spcBef>
              <a:spcAft>
                <a:spcPts val="0"/>
              </a:spcAft>
              <a:buClr>
                <a:schemeClr val="lt1"/>
              </a:buClr>
              <a:buSzPts val="2600"/>
              <a:buFont typeface="Comfortaa"/>
              <a:buChar char="○"/>
            </a:pPr>
            <a:r>
              <a:rPr lang="en" sz="2600">
                <a:solidFill>
                  <a:schemeClr val="lt1"/>
                </a:solidFill>
                <a:latin typeface="Comfortaa"/>
                <a:ea typeface="Comfortaa"/>
                <a:cs typeface="Comfortaa"/>
                <a:sym typeface="Comfortaa"/>
              </a:rPr>
              <a:t>Write out the eight sentences</a:t>
            </a:r>
            <a:endParaRPr sz="2600">
              <a:solidFill>
                <a:schemeClr val="lt1"/>
              </a:solidFill>
              <a:latin typeface="Comfortaa"/>
              <a:ea typeface="Comfortaa"/>
              <a:cs typeface="Comfortaa"/>
              <a:sym typeface="Comfortaa"/>
            </a:endParaRPr>
          </a:p>
          <a:p>
            <a:pPr indent="-393700" lvl="1" marL="914400" rtl="0" algn="l">
              <a:lnSpc>
                <a:spcPct val="115000"/>
              </a:lnSpc>
              <a:spcBef>
                <a:spcPts val="0"/>
              </a:spcBef>
              <a:spcAft>
                <a:spcPts val="0"/>
              </a:spcAft>
              <a:buClr>
                <a:schemeClr val="lt1"/>
              </a:buClr>
              <a:buSzPts val="2600"/>
              <a:buFont typeface="Comfortaa"/>
              <a:buChar char="○"/>
            </a:pPr>
            <a:r>
              <a:rPr lang="en" sz="2600">
                <a:solidFill>
                  <a:schemeClr val="lt1"/>
                </a:solidFill>
                <a:latin typeface="Comfortaa"/>
                <a:ea typeface="Comfortaa"/>
                <a:cs typeface="Comfortaa"/>
                <a:sym typeface="Comfortaa"/>
              </a:rPr>
              <a:t>Practice saying them out loud</a:t>
            </a:r>
            <a:endParaRPr sz="2600">
              <a:solidFill>
                <a:schemeClr val="lt1"/>
              </a:solidFill>
              <a:latin typeface="Comfortaa"/>
              <a:ea typeface="Comfortaa"/>
              <a:cs typeface="Comfortaa"/>
              <a:sym typeface="Comfortaa"/>
            </a:endParaRPr>
          </a:p>
          <a:p>
            <a:pPr indent="-393700" lvl="0" marL="457200" rtl="0" algn="l">
              <a:lnSpc>
                <a:spcPct val="115000"/>
              </a:lnSpc>
              <a:spcBef>
                <a:spcPts val="0"/>
              </a:spcBef>
              <a:spcAft>
                <a:spcPts val="0"/>
              </a:spcAft>
              <a:buClr>
                <a:schemeClr val="lt1"/>
              </a:buClr>
              <a:buSzPts val="2600"/>
              <a:buFont typeface="Comfortaa"/>
              <a:buChar char="●"/>
            </a:pPr>
            <a:r>
              <a:rPr lang="en" sz="2600">
                <a:solidFill>
                  <a:schemeClr val="lt1"/>
                </a:solidFill>
                <a:latin typeface="Comfortaa"/>
                <a:ea typeface="Comfortaa"/>
                <a:cs typeface="Comfortaa"/>
                <a:sym typeface="Comfortaa"/>
              </a:rPr>
              <a:t>Reading Practice</a:t>
            </a:r>
            <a:endParaRPr sz="2600">
              <a:solidFill>
                <a:schemeClr val="lt1"/>
              </a:solidFill>
              <a:latin typeface="Comfortaa"/>
              <a:ea typeface="Comfortaa"/>
              <a:cs typeface="Comfortaa"/>
              <a:sym typeface="Comfortaa"/>
            </a:endParaRPr>
          </a:p>
          <a:p>
            <a:pPr indent="-393700" lvl="1" marL="914400" rtl="0" algn="l">
              <a:lnSpc>
                <a:spcPct val="115000"/>
              </a:lnSpc>
              <a:spcBef>
                <a:spcPts val="0"/>
              </a:spcBef>
              <a:spcAft>
                <a:spcPts val="0"/>
              </a:spcAft>
              <a:buClr>
                <a:schemeClr val="lt1"/>
              </a:buClr>
              <a:buSzPts val="2600"/>
              <a:buFont typeface="Comfortaa"/>
              <a:buChar char="○"/>
            </a:pPr>
            <a:r>
              <a:rPr lang="en" sz="2600">
                <a:solidFill>
                  <a:schemeClr val="lt1"/>
                </a:solidFill>
                <a:latin typeface="Comfortaa"/>
                <a:ea typeface="Comfortaa"/>
                <a:cs typeface="Comfortaa"/>
                <a:sym typeface="Comfortaa"/>
              </a:rPr>
              <a:t>Practice reading ‘The Civil War’</a:t>
            </a:r>
            <a:endParaRPr sz="2600">
              <a:solidFill>
                <a:schemeClr val="lt1"/>
              </a:solidFill>
              <a:latin typeface="Comfortaa"/>
              <a:ea typeface="Comfortaa"/>
              <a:cs typeface="Comfortaa"/>
              <a:sym typeface="Comfortaa"/>
            </a:endParaRPr>
          </a:p>
          <a:p>
            <a:pPr indent="-393700" lvl="2" marL="1371600" rtl="0" algn="l">
              <a:lnSpc>
                <a:spcPct val="115000"/>
              </a:lnSpc>
              <a:spcBef>
                <a:spcPts val="0"/>
              </a:spcBef>
              <a:spcAft>
                <a:spcPts val="0"/>
              </a:spcAft>
              <a:buClr>
                <a:schemeClr val="lt1"/>
              </a:buClr>
              <a:buSzPts val="2600"/>
              <a:buFont typeface="Comfortaa"/>
              <a:buChar char="■"/>
            </a:pPr>
            <a:r>
              <a:rPr lang="en" sz="2600">
                <a:solidFill>
                  <a:schemeClr val="lt1"/>
                </a:solidFill>
                <a:latin typeface="Comfortaa"/>
                <a:ea typeface="Comfortaa"/>
                <a:cs typeface="Comfortaa"/>
                <a:sym typeface="Comfortaa"/>
              </a:rPr>
              <a:t>Read out loud!!</a:t>
            </a:r>
            <a:endParaRPr sz="2600">
              <a:solidFill>
                <a:schemeClr val="lt1"/>
              </a:solidFill>
              <a:latin typeface="Comfortaa"/>
              <a:ea typeface="Comfortaa"/>
              <a:cs typeface="Comfortaa"/>
              <a:sym typeface="Comforta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4"/>
          <p:cNvSpPr txBox="1"/>
          <p:nvPr>
            <p:ph type="title"/>
          </p:nvPr>
        </p:nvSpPr>
        <p:spPr>
          <a:xfrm>
            <a:off x="423600" y="400050"/>
            <a:ext cx="8296800" cy="1121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b="0" lang="en" sz="3200">
                <a:latin typeface="Comfortaa"/>
                <a:ea typeface="Comfortaa"/>
                <a:cs typeface="Comfortaa"/>
                <a:sym typeface="Comfortaa"/>
              </a:rPr>
              <a:t>NEXT CLASS -- 1900s History and World Wars</a:t>
            </a:r>
            <a:endParaRPr b="0" sz="3200">
              <a:latin typeface="Comfortaa"/>
              <a:ea typeface="Comfortaa"/>
              <a:cs typeface="Comfortaa"/>
              <a:sym typeface="Comfortaa"/>
            </a:endParaRPr>
          </a:p>
        </p:txBody>
      </p:sp>
      <p:pic>
        <p:nvPicPr>
          <p:cNvPr descr="Homes, Cars and Cash: A Look at the Full Tilt Founders ..." id="244" name="Google Shape;244;p24"/>
          <p:cNvPicPr preferRelativeResize="0"/>
          <p:nvPr/>
        </p:nvPicPr>
        <p:blipFill rotWithShape="1">
          <a:blip r:embed="rId3">
            <a:alphaModFix/>
          </a:blip>
          <a:srcRect b="0" l="0" r="0" t="0"/>
          <a:stretch/>
        </p:blipFill>
        <p:spPr>
          <a:xfrm>
            <a:off x="2667000" y="1702844"/>
            <a:ext cx="3810000" cy="2857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5"/>
          <p:cNvSpPr txBox="1"/>
          <p:nvPr>
            <p:ph type="title"/>
          </p:nvPr>
        </p:nvSpPr>
        <p:spPr>
          <a:xfrm>
            <a:off x="423600" y="400050"/>
            <a:ext cx="8296800" cy="820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b="0" lang="en" sz="3200">
                <a:latin typeface="Comfortaa"/>
                <a:ea typeface="Comfortaa"/>
                <a:cs typeface="Comfortaa"/>
                <a:sym typeface="Comfortaa"/>
              </a:rPr>
              <a:t>IF YOU HAVE ANY QUESTIONS</a:t>
            </a:r>
            <a:endParaRPr b="0" sz="3200">
              <a:latin typeface="Comfortaa"/>
              <a:ea typeface="Comfortaa"/>
              <a:cs typeface="Comfortaa"/>
              <a:sym typeface="Comfortaa"/>
            </a:endParaRPr>
          </a:p>
        </p:txBody>
      </p:sp>
      <p:sp>
        <p:nvSpPr>
          <p:cNvPr id="250" name="Google Shape;250;p25"/>
          <p:cNvSpPr txBox="1"/>
          <p:nvPr>
            <p:ph idx="4294967295" type="body"/>
          </p:nvPr>
        </p:nvSpPr>
        <p:spPr>
          <a:xfrm>
            <a:off x="0" y="1320650"/>
            <a:ext cx="9144000" cy="334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600">
                <a:solidFill>
                  <a:schemeClr val="lt1"/>
                </a:solidFill>
                <a:latin typeface="Comfortaa"/>
                <a:ea typeface="Comfortaa"/>
                <a:cs typeface="Comfortaa"/>
                <a:sym typeface="Comfortaa"/>
              </a:rPr>
              <a:t>Call the Columbus Junction Public Library: </a:t>
            </a:r>
            <a:r>
              <a:rPr lang="en" sz="2600" u="sng">
                <a:solidFill>
                  <a:schemeClr val="lt1"/>
                </a:solidFill>
                <a:latin typeface="Comfortaa"/>
                <a:ea typeface="Comfortaa"/>
                <a:cs typeface="Comfortaa"/>
                <a:sym typeface="Comfortaa"/>
              </a:rPr>
              <a:t>319-728-7972</a:t>
            </a:r>
            <a:endParaRPr sz="2600">
              <a:solidFill>
                <a:schemeClr val="lt1"/>
              </a:solidFill>
              <a:latin typeface="Comfortaa"/>
              <a:ea typeface="Comfortaa"/>
              <a:cs typeface="Comfortaa"/>
              <a:sym typeface="Comfortaa"/>
            </a:endParaRPr>
          </a:p>
          <a:p>
            <a:pPr indent="0" lvl="0" marL="0" rtl="0" algn="l">
              <a:lnSpc>
                <a:spcPct val="115000"/>
              </a:lnSpc>
              <a:spcBef>
                <a:spcPts val="0"/>
              </a:spcBef>
              <a:spcAft>
                <a:spcPts val="0"/>
              </a:spcAft>
              <a:buSzPts val="1800"/>
              <a:buNone/>
            </a:pPr>
            <a:r>
              <a:t/>
            </a:r>
            <a:endParaRPr sz="2600">
              <a:solidFill>
                <a:schemeClr val="lt1"/>
              </a:solidFill>
              <a:latin typeface="Comfortaa"/>
              <a:ea typeface="Comfortaa"/>
              <a:cs typeface="Comfortaa"/>
              <a:sym typeface="Comfortaa"/>
            </a:endParaRPr>
          </a:p>
          <a:p>
            <a:pPr indent="0" lvl="0" marL="0" rtl="0" algn="l">
              <a:lnSpc>
                <a:spcPct val="115000"/>
              </a:lnSpc>
              <a:spcBef>
                <a:spcPts val="0"/>
              </a:spcBef>
              <a:spcAft>
                <a:spcPts val="0"/>
              </a:spcAft>
              <a:buSzPts val="1800"/>
              <a:buNone/>
            </a:pPr>
            <a:r>
              <a:t/>
            </a:r>
            <a:endParaRPr sz="2600">
              <a:solidFill>
                <a:schemeClr val="lt1"/>
              </a:solidFill>
              <a:latin typeface="Comfortaa"/>
              <a:ea typeface="Comfortaa"/>
              <a:cs typeface="Comfortaa"/>
              <a:sym typeface="Comfortaa"/>
            </a:endParaRPr>
          </a:p>
          <a:p>
            <a:pPr indent="0" lvl="0" marL="0" rtl="0" algn="l">
              <a:lnSpc>
                <a:spcPct val="115000"/>
              </a:lnSpc>
              <a:spcBef>
                <a:spcPts val="0"/>
              </a:spcBef>
              <a:spcAft>
                <a:spcPts val="0"/>
              </a:spcAft>
              <a:buSzPts val="1800"/>
              <a:buNone/>
            </a:pPr>
            <a:r>
              <a:rPr lang="en" sz="2600">
                <a:solidFill>
                  <a:schemeClr val="lt1"/>
                </a:solidFill>
                <a:latin typeface="Comfortaa"/>
                <a:ea typeface="Comfortaa"/>
                <a:cs typeface="Comfortaa"/>
                <a:sym typeface="Comfortaa"/>
              </a:rPr>
              <a:t>Email Mandy Grimm at: </a:t>
            </a:r>
            <a:r>
              <a:rPr lang="en" sz="2600" u="sng">
                <a:solidFill>
                  <a:schemeClr val="lt1"/>
                </a:solidFill>
                <a:latin typeface="Comfortaa"/>
                <a:ea typeface="Comfortaa"/>
                <a:cs typeface="Comfortaa"/>
                <a:sym typeface="Comfortaa"/>
              </a:rPr>
              <a:t>mandy.grimm@columbusjct.lib.ia.us</a:t>
            </a:r>
            <a:endParaRPr sz="2600" u="sng">
              <a:solidFill>
                <a:schemeClr val="lt1"/>
              </a:solidFill>
              <a:latin typeface="Comfortaa"/>
              <a:ea typeface="Comfortaa"/>
              <a:cs typeface="Comfortaa"/>
              <a:sym typeface="Comforta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3" name="Shape 83"/>
        <p:cNvGrpSpPr/>
        <p:nvPr/>
      </p:nvGrpSpPr>
      <p:grpSpPr>
        <a:xfrm>
          <a:off x="0" y="0"/>
          <a:ext cx="0" cy="0"/>
          <a:chOff x="0" y="0"/>
          <a:chExt cx="0" cy="0"/>
        </a:xfrm>
      </p:grpSpPr>
      <p:sp>
        <p:nvSpPr>
          <p:cNvPr id="84" name="Google Shape;84;p3"/>
          <p:cNvSpPr txBox="1"/>
          <p:nvPr>
            <p:ph type="title"/>
          </p:nvPr>
        </p:nvSpPr>
        <p:spPr>
          <a:xfrm>
            <a:off x="1119600" y="403675"/>
            <a:ext cx="80244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0" lang="en">
                <a:solidFill>
                  <a:schemeClr val="lt1"/>
                </a:solidFill>
                <a:latin typeface="Comfortaa"/>
                <a:ea typeface="Comfortaa"/>
                <a:cs typeface="Comfortaa"/>
                <a:sym typeface="Comfortaa"/>
              </a:rPr>
              <a:t>United States Expansion - Introduction</a:t>
            </a:r>
            <a:endParaRPr b="0">
              <a:solidFill>
                <a:schemeClr val="lt1"/>
              </a:solidFill>
              <a:latin typeface="Comfortaa"/>
              <a:ea typeface="Comfortaa"/>
              <a:cs typeface="Comfortaa"/>
              <a:sym typeface="Comfortaa"/>
            </a:endParaRPr>
          </a:p>
        </p:txBody>
      </p:sp>
      <p:sp>
        <p:nvSpPr>
          <p:cNvPr id="85" name="Google Shape;85;p3"/>
          <p:cNvSpPr txBox="1"/>
          <p:nvPr>
            <p:ph idx="1" type="body"/>
          </p:nvPr>
        </p:nvSpPr>
        <p:spPr>
          <a:xfrm>
            <a:off x="4741850" y="994800"/>
            <a:ext cx="4136100" cy="364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chemeClr val="accent6"/>
                </a:solidFill>
                <a:latin typeface="Comfortaa"/>
                <a:ea typeface="Comfortaa"/>
                <a:cs typeface="Comfortaa"/>
                <a:sym typeface="Comfortaa"/>
              </a:rPr>
              <a:t>In 1790, after gaining independence from Great Britain, there were 14 states in the United States. The population of the United States was 3,231,533.</a:t>
            </a:r>
            <a:endParaRPr>
              <a:solidFill>
                <a:schemeClr val="accent6"/>
              </a:solidFill>
              <a:latin typeface="Comfortaa"/>
              <a:ea typeface="Comfortaa"/>
              <a:cs typeface="Comfortaa"/>
              <a:sym typeface="Comfortaa"/>
            </a:endParaRPr>
          </a:p>
          <a:p>
            <a:pPr indent="0" lvl="0" marL="0" rtl="0" algn="l">
              <a:lnSpc>
                <a:spcPct val="115000"/>
              </a:lnSpc>
              <a:spcBef>
                <a:spcPts val="1600"/>
              </a:spcBef>
              <a:spcAft>
                <a:spcPts val="0"/>
              </a:spcAft>
              <a:buSzPts val="1800"/>
              <a:buNone/>
            </a:pPr>
            <a:r>
              <a:t/>
            </a:r>
            <a:endParaRPr>
              <a:solidFill>
                <a:schemeClr val="accent6"/>
              </a:solidFill>
              <a:latin typeface="Comfortaa"/>
              <a:ea typeface="Comfortaa"/>
              <a:cs typeface="Comfortaa"/>
              <a:sym typeface="Comfortaa"/>
            </a:endParaRPr>
          </a:p>
          <a:p>
            <a:pPr indent="0" lvl="0" marL="0" rtl="0" algn="l">
              <a:lnSpc>
                <a:spcPct val="115000"/>
              </a:lnSpc>
              <a:spcBef>
                <a:spcPts val="1600"/>
              </a:spcBef>
              <a:spcAft>
                <a:spcPts val="1600"/>
              </a:spcAft>
              <a:buSzPts val="1800"/>
              <a:buNone/>
            </a:pPr>
            <a:r>
              <a:rPr lang="en">
                <a:solidFill>
                  <a:schemeClr val="accent6"/>
                </a:solidFill>
                <a:latin typeface="Comfortaa"/>
                <a:ea typeface="Comfortaa"/>
                <a:cs typeface="Comfortaa"/>
                <a:sym typeface="Comfortaa"/>
              </a:rPr>
              <a:t>The current estimated population of the United States in 2020 is 331,002,651.</a:t>
            </a:r>
            <a:endParaRPr>
              <a:solidFill>
                <a:schemeClr val="accent6"/>
              </a:solidFill>
              <a:latin typeface="Comfortaa"/>
              <a:ea typeface="Comfortaa"/>
              <a:cs typeface="Comfortaa"/>
              <a:sym typeface="Comfortaa"/>
            </a:endParaRPr>
          </a:p>
        </p:txBody>
      </p:sp>
      <p:pic>
        <p:nvPicPr>
          <p:cNvPr id="86" name="Google Shape;86;p3"/>
          <p:cNvPicPr preferRelativeResize="0"/>
          <p:nvPr/>
        </p:nvPicPr>
        <p:blipFill rotWithShape="1">
          <a:blip r:embed="rId3">
            <a:alphaModFix/>
          </a:blip>
          <a:srcRect b="0" l="0" r="0" t="0"/>
          <a:stretch/>
        </p:blipFill>
        <p:spPr>
          <a:xfrm>
            <a:off x="318525" y="1287775"/>
            <a:ext cx="3881375" cy="2945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xEl>
                                              <p:pRg end="0" st="0"/>
                                            </p:txEl>
                                          </p:spTgt>
                                        </p:tgtEl>
                                        <p:attrNameLst>
                                          <p:attrName>style.visibility</p:attrName>
                                        </p:attrNameLst>
                                      </p:cBhvr>
                                      <p:to>
                                        <p:strVal val="visible"/>
                                      </p:to>
                                    </p:set>
                                    <p:animEffect filter="fade" transition="in">
                                      <p:cBhvr>
                                        <p:cTn dur="1000"/>
                                        <p:tgtEl>
                                          <p:spTgt spid="8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xEl>
                                              <p:pRg end="1" st="1"/>
                                            </p:txEl>
                                          </p:spTgt>
                                        </p:tgtEl>
                                        <p:attrNameLst>
                                          <p:attrName>style.visibility</p:attrName>
                                        </p:attrNameLst>
                                      </p:cBhvr>
                                      <p:to>
                                        <p:strVal val="visible"/>
                                      </p:to>
                                    </p:set>
                                    <p:animEffect filter="fade" transition="in">
                                      <p:cBhvr>
                                        <p:cTn dur="1000"/>
                                        <p:tgtEl>
                                          <p:spTgt spid="8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xEl>
                                              <p:pRg end="2" st="2"/>
                                            </p:txEl>
                                          </p:spTgt>
                                        </p:tgtEl>
                                        <p:attrNameLst>
                                          <p:attrName>style.visibility</p:attrName>
                                        </p:attrNameLst>
                                      </p:cBhvr>
                                      <p:to>
                                        <p:strVal val="visible"/>
                                      </p:to>
                                    </p:set>
                                    <p:animEffect filter="fade" transition="in">
                                      <p:cBhvr>
                                        <p:cTn dur="1000"/>
                                        <p:tgtEl>
                                          <p:spTgt spid="8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0" name="Shape 90"/>
        <p:cNvGrpSpPr/>
        <p:nvPr/>
      </p:nvGrpSpPr>
      <p:grpSpPr>
        <a:xfrm>
          <a:off x="0" y="0"/>
          <a:ext cx="0" cy="0"/>
          <a:chOff x="0" y="0"/>
          <a:chExt cx="0" cy="0"/>
        </a:xfrm>
      </p:grpSpPr>
      <p:sp>
        <p:nvSpPr>
          <p:cNvPr id="91" name="Google Shape;91;p4"/>
          <p:cNvSpPr txBox="1"/>
          <p:nvPr>
            <p:ph type="title"/>
          </p:nvPr>
        </p:nvSpPr>
        <p:spPr>
          <a:xfrm>
            <a:off x="3760925" y="416825"/>
            <a:ext cx="51105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0" lang="en">
                <a:solidFill>
                  <a:schemeClr val="lt1"/>
                </a:solidFill>
                <a:latin typeface="Comfortaa"/>
                <a:ea typeface="Comfortaa"/>
                <a:cs typeface="Comfortaa"/>
                <a:sym typeface="Comfortaa"/>
              </a:rPr>
              <a:t>United States Expansion</a:t>
            </a:r>
            <a:endParaRPr b="0">
              <a:solidFill>
                <a:schemeClr val="lt1"/>
              </a:solidFill>
              <a:latin typeface="Comfortaa"/>
              <a:ea typeface="Comfortaa"/>
              <a:cs typeface="Comfortaa"/>
              <a:sym typeface="Comfortaa"/>
            </a:endParaRPr>
          </a:p>
        </p:txBody>
      </p:sp>
      <p:sp>
        <p:nvSpPr>
          <p:cNvPr id="92" name="Google Shape;92;p4"/>
          <p:cNvSpPr txBox="1"/>
          <p:nvPr>
            <p:ph idx="1" type="body"/>
          </p:nvPr>
        </p:nvSpPr>
        <p:spPr>
          <a:xfrm>
            <a:off x="133975" y="1439825"/>
            <a:ext cx="3741900" cy="265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chemeClr val="accent6"/>
                </a:solidFill>
                <a:latin typeface="Comfortaa"/>
                <a:ea typeface="Comfortaa"/>
                <a:cs typeface="Comfortaa"/>
                <a:sym typeface="Comfortaa"/>
              </a:rPr>
              <a:t>In 1803, the United States purchased the Louisiana Territory from France for $15 million.</a:t>
            </a:r>
            <a:endParaRPr>
              <a:solidFill>
                <a:schemeClr val="accent6"/>
              </a:solidFill>
              <a:latin typeface="Comfortaa"/>
              <a:ea typeface="Comfortaa"/>
              <a:cs typeface="Comfortaa"/>
              <a:sym typeface="Comfortaa"/>
            </a:endParaRPr>
          </a:p>
          <a:p>
            <a:pPr indent="0" lvl="0" marL="0" rtl="0" algn="l">
              <a:lnSpc>
                <a:spcPct val="115000"/>
              </a:lnSpc>
              <a:spcBef>
                <a:spcPts val="0"/>
              </a:spcBef>
              <a:spcAft>
                <a:spcPts val="0"/>
              </a:spcAft>
              <a:buSzPts val="1800"/>
              <a:buNone/>
            </a:pPr>
            <a:r>
              <a:t/>
            </a:r>
            <a:endParaRPr>
              <a:solidFill>
                <a:schemeClr val="accent6"/>
              </a:solidFill>
              <a:latin typeface="Comfortaa"/>
              <a:ea typeface="Comfortaa"/>
              <a:cs typeface="Comfortaa"/>
              <a:sym typeface="Comfortaa"/>
            </a:endParaRPr>
          </a:p>
          <a:p>
            <a:pPr indent="0" lvl="0" marL="0" rtl="0" algn="l">
              <a:lnSpc>
                <a:spcPct val="115000"/>
              </a:lnSpc>
              <a:spcBef>
                <a:spcPts val="0"/>
              </a:spcBef>
              <a:spcAft>
                <a:spcPts val="0"/>
              </a:spcAft>
              <a:buSzPts val="1800"/>
              <a:buNone/>
            </a:pPr>
            <a:r>
              <a:rPr lang="en">
                <a:solidFill>
                  <a:schemeClr val="accent6"/>
                </a:solidFill>
                <a:latin typeface="Comfortaa"/>
                <a:ea typeface="Comfortaa"/>
                <a:cs typeface="Comfortaa"/>
                <a:sym typeface="Comfortaa"/>
              </a:rPr>
              <a:t>This allowed the country to begin its expansion to the west.</a:t>
            </a:r>
            <a:endParaRPr>
              <a:solidFill>
                <a:schemeClr val="accent6"/>
              </a:solidFill>
              <a:latin typeface="Comfortaa"/>
              <a:ea typeface="Comfortaa"/>
              <a:cs typeface="Comfortaa"/>
              <a:sym typeface="Comfortaa"/>
            </a:endParaRPr>
          </a:p>
        </p:txBody>
      </p:sp>
      <p:pic>
        <p:nvPicPr>
          <p:cNvPr id="93" name="Google Shape;93;p4"/>
          <p:cNvPicPr preferRelativeResize="0"/>
          <p:nvPr/>
        </p:nvPicPr>
        <p:blipFill rotWithShape="1">
          <a:blip r:embed="rId3">
            <a:alphaModFix/>
          </a:blip>
          <a:srcRect b="0" l="0" r="0" t="0"/>
          <a:stretch/>
        </p:blipFill>
        <p:spPr>
          <a:xfrm>
            <a:off x="3875875" y="1159300"/>
            <a:ext cx="5048150" cy="3391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0" st="0"/>
                                            </p:txEl>
                                          </p:spTgt>
                                        </p:tgtEl>
                                        <p:attrNameLst>
                                          <p:attrName>style.visibility</p:attrName>
                                        </p:attrNameLst>
                                      </p:cBhvr>
                                      <p:to>
                                        <p:strVal val="visible"/>
                                      </p:to>
                                    </p:set>
                                    <p:animEffect filter="fade" transition="in">
                                      <p:cBhvr>
                                        <p:cTn dur="1000"/>
                                        <p:tgtEl>
                                          <p:spTgt spid="9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1" st="1"/>
                                            </p:txEl>
                                          </p:spTgt>
                                        </p:tgtEl>
                                        <p:attrNameLst>
                                          <p:attrName>style.visibility</p:attrName>
                                        </p:attrNameLst>
                                      </p:cBhvr>
                                      <p:to>
                                        <p:strVal val="visible"/>
                                      </p:to>
                                    </p:set>
                                    <p:animEffect filter="fade" transition="in">
                                      <p:cBhvr>
                                        <p:cTn dur="1000"/>
                                        <p:tgtEl>
                                          <p:spTgt spid="9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2" st="2"/>
                                            </p:txEl>
                                          </p:spTgt>
                                        </p:tgtEl>
                                        <p:attrNameLst>
                                          <p:attrName>style.visibility</p:attrName>
                                        </p:attrNameLst>
                                      </p:cBhvr>
                                      <p:to>
                                        <p:strVal val="visible"/>
                                      </p:to>
                                    </p:set>
                                    <p:animEffect filter="fade" transition="in">
                                      <p:cBhvr>
                                        <p:cTn dur="1000"/>
                                        <p:tgtEl>
                                          <p:spTgt spid="9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3"/>
                                        </p:tgtEl>
                                        <p:attrNameLst>
                                          <p:attrName>style.visibility</p:attrName>
                                        </p:attrNameLst>
                                      </p:cBhvr>
                                      <p:to>
                                        <p:strVal val="visible"/>
                                      </p:to>
                                    </p:set>
                                    <p:anim calcmode="lin" valueType="num">
                                      <p:cBhvr additive="base">
                                        <p:cTn dur="1000"/>
                                        <p:tgtEl>
                                          <p:spTgt spid="93"/>
                                        </p:tgtEl>
                                        <p:attrNameLst>
                                          <p:attrName>ppt_w</p:attrName>
                                        </p:attrNameLst>
                                      </p:cBhvr>
                                      <p:tavLst>
                                        <p:tav fmla="" tm="0">
                                          <p:val>
                                            <p:strVal val="0"/>
                                          </p:val>
                                        </p:tav>
                                        <p:tav fmla="" tm="100000">
                                          <p:val>
                                            <p:strVal val="#ppt_w"/>
                                          </p:val>
                                        </p:tav>
                                      </p:tavLst>
                                    </p:anim>
                                    <p:anim calcmode="lin" valueType="num">
                                      <p:cBhvr additive="base">
                                        <p:cTn dur="1000"/>
                                        <p:tgtEl>
                                          <p:spTgt spid="9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7" name="Shape 97"/>
        <p:cNvGrpSpPr/>
        <p:nvPr/>
      </p:nvGrpSpPr>
      <p:grpSpPr>
        <a:xfrm>
          <a:off x="0" y="0"/>
          <a:ext cx="0" cy="0"/>
          <a:chOff x="0" y="0"/>
          <a:chExt cx="0" cy="0"/>
        </a:xfrm>
      </p:grpSpPr>
      <p:sp>
        <p:nvSpPr>
          <p:cNvPr id="98" name="Google Shape;98;p5"/>
          <p:cNvSpPr txBox="1"/>
          <p:nvPr>
            <p:ph type="title"/>
          </p:nvPr>
        </p:nvSpPr>
        <p:spPr>
          <a:xfrm>
            <a:off x="3760925" y="416825"/>
            <a:ext cx="51105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0" lang="en">
                <a:solidFill>
                  <a:schemeClr val="lt1"/>
                </a:solidFill>
                <a:latin typeface="Comfortaa"/>
                <a:ea typeface="Comfortaa"/>
                <a:cs typeface="Comfortaa"/>
                <a:sym typeface="Comfortaa"/>
              </a:rPr>
              <a:t>United States Expansion</a:t>
            </a:r>
            <a:endParaRPr b="0">
              <a:solidFill>
                <a:schemeClr val="lt1"/>
              </a:solidFill>
              <a:latin typeface="Comfortaa"/>
              <a:ea typeface="Comfortaa"/>
              <a:cs typeface="Comfortaa"/>
              <a:sym typeface="Comfortaa"/>
            </a:endParaRPr>
          </a:p>
        </p:txBody>
      </p:sp>
      <p:sp>
        <p:nvSpPr>
          <p:cNvPr id="99" name="Google Shape;99;p5"/>
          <p:cNvSpPr txBox="1"/>
          <p:nvPr>
            <p:ph idx="1" type="body"/>
          </p:nvPr>
        </p:nvSpPr>
        <p:spPr>
          <a:xfrm>
            <a:off x="133975" y="1439825"/>
            <a:ext cx="3741900" cy="265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chemeClr val="accent6"/>
                </a:solidFill>
                <a:latin typeface="Comfortaa"/>
                <a:ea typeface="Comfortaa"/>
                <a:cs typeface="Comfortaa"/>
                <a:sym typeface="Comfortaa"/>
              </a:rPr>
              <a:t>In 1803, the United States purchased the </a:t>
            </a:r>
            <a:r>
              <a:rPr lang="en" u="sng">
                <a:solidFill>
                  <a:schemeClr val="accent6"/>
                </a:solidFill>
                <a:latin typeface="Comfortaa"/>
                <a:ea typeface="Comfortaa"/>
                <a:cs typeface="Comfortaa"/>
                <a:sym typeface="Comfortaa"/>
              </a:rPr>
              <a:t>Louisiana Territory</a:t>
            </a:r>
            <a:r>
              <a:rPr lang="en">
                <a:solidFill>
                  <a:schemeClr val="accent6"/>
                </a:solidFill>
                <a:latin typeface="Comfortaa"/>
                <a:ea typeface="Comfortaa"/>
                <a:cs typeface="Comfortaa"/>
                <a:sym typeface="Comfortaa"/>
              </a:rPr>
              <a:t> from France for $15 million.</a:t>
            </a:r>
            <a:endParaRPr>
              <a:solidFill>
                <a:schemeClr val="accent6"/>
              </a:solidFill>
              <a:latin typeface="Comfortaa"/>
              <a:ea typeface="Comfortaa"/>
              <a:cs typeface="Comfortaa"/>
              <a:sym typeface="Comfortaa"/>
            </a:endParaRPr>
          </a:p>
          <a:p>
            <a:pPr indent="0" lvl="0" marL="0" rtl="0" algn="l">
              <a:lnSpc>
                <a:spcPct val="115000"/>
              </a:lnSpc>
              <a:spcBef>
                <a:spcPts val="0"/>
              </a:spcBef>
              <a:spcAft>
                <a:spcPts val="0"/>
              </a:spcAft>
              <a:buSzPts val="1800"/>
              <a:buNone/>
            </a:pPr>
            <a:r>
              <a:t/>
            </a:r>
            <a:endParaRPr>
              <a:solidFill>
                <a:schemeClr val="accent6"/>
              </a:solidFill>
              <a:latin typeface="Comfortaa"/>
              <a:ea typeface="Comfortaa"/>
              <a:cs typeface="Comfortaa"/>
              <a:sym typeface="Comfortaa"/>
            </a:endParaRPr>
          </a:p>
          <a:p>
            <a:pPr indent="0" lvl="0" marL="0" rtl="0" algn="l">
              <a:lnSpc>
                <a:spcPct val="115000"/>
              </a:lnSpc>
              <a:spcBef>
                <a:spcPts val="0"/>
              </a:spcBef>
              <a:spcAft>
                <a:spcPts val="0"/>
              </a:spcAft>
              <a:buSzPts val="1800"/>
              <a:buNone/>
            </a:pPr>
            <a:r>
              <a:rPr lang="en">
                <a:solidFill>
                  <a:schemeClr val="accent6"/>
                </a:solidFill>
                <a:latin typeface="Comfortaa"/>
                <a:ea typeface="Comfortaa"/>
                <a:cs typeface="Comfortaa"/>
                <a:sym typeface="Comfortaa"/>
              </a:rPr>
              <a:t>This allowed the country to begin its expansion to the west.</a:t>
            </a:r>
            <a:endParaRPr>
              <a:solidFill>
                <a:schemeClr val="accent6"/>
              </a:solidFill>
              <a:latin typeface="Comfortaa"/>
              <a:ea typeface="Comfortaa"/>
              <a:cs typeface="Comfortaa"/>
              <a:sym typeface="Comfortaa"/>
            </a:endParaRPr>
          </a:p>
        </p:txBody>
      </p:sp>
      <p:pic>
        <p:nvPicPr>
          <p:cNvPr id="100" name="Google Shape;100;p5"/>
          <p:cNvPicPr preferRelativeResize="0"/>
          <p:nvPr/>
        </p:nvPicPr>
        <p:blipFill rotWithShape="1">
          <a:blip r:embed="rId3">
            <a:alphaModFix/>
          </a:blip>
          <a:srcRect b="0" l="0" r="0" t="0"/>
          <a:stretch/>
        </p:blipFill>
        <p:spPr>
          <a:xfrm>
            <a:off x="3875875" y="1159300"/>
            <a:ext cx="5048150" cy="3391050"/>
          </a:xfrm>
          <a:prstGeom prst="rect">
            <a:avLst/>
          </a:prstGeom>
          <a:noFill/>
          <a:ln>
            <a:noFill/>
          </a:ln>
        </p:spPr>
      </p:pic>
      <p:sp>
        <p:nvSpPr>
          <p:cNvPr id="101" name="Google Shape;101;p5"/>
          <p:cNvSpPr txBox="1"/>
          <p:nvPr/>
        </p:nvSpPr>
        <p:spPr>
          <a:xfrm>
            <a:off x="7359300" y="4733275"/>
            <a:ext cx="1784700" cy="410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chemeClr val="lt1"/>
                </a:solidFill>
                <a:latin typeface="Comfortaa"/>
                <a:ea typeface="Comfortaa"/>
                <a:cs typeface="Comfortaa"/>
                <a:sym typeface="Comfortaa"/>
              </a:rPr>
              <a:t>Question #1</a:t>
            </a:r>
            <a:endParaRPr b="0" i="0" sz="1600" u="none" cap="none" strike="noStrike">
              <a:solidFill>
                <a:schemeClr val="lt1"/>
              </a:solidFill>
              <a:latin typeface="Comfortaa"/>
              <a:ea typeface="Comfortaa"/>
              <a:cs typeface="Comfortaa"/>
              <a:sym typeface="Comforta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6"/>
          <p:cNvSpPr txBox="1"/>
          <p:nvPr>
            <p:ph type="title"/>
          </p:nvPr>
        </p:nvSpPr>
        <p:spPr>
          <a:xfrm>
            <a:off x="1593450" y="1558650"/>
            <a:ext cx="5957100" cy="2026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b="0" lang="en" sz="8000">
                <a:solidFill>
                  <a:schemeClr val="dk1"/>
                </a:solidFill>
                <a:latin typeface="Comfortaa"/>
                <a:ea typeface="Comfortaa"/>
                <a:cs typeface="Comfortaa"/>
                <a:sym typeface="Comfortaa"/>
              </a:rPr>
              <a:t>Wars of the 1800s</a:t>
            </a:r>
            <a:endParaRPr b="0" sz="8000">
              <a:solidFill>
                <a:schemeClr val="dk1"/>
              </a:solidFill>
              <a:latin typeface="Comfortaa"/>
              <a:ea typeface="Comfortaa"/>
              <a:cs typeface="Comfortaa"/>
              <a:sym typeface="Comforta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10" name="Shape 110"/>
        <p:cNvGrpSpPr/>
        <p:nvPr/>
      </p:nvGrpSpPr>
      <p:grpSpPr>
        <a:xfrm>
          <a:off x="0" y="0"/>
          <a:ext cx="0" cy="0"/>
          <a:chOff x="0" y="0"/>
          <a:chExt cx="0" cy="0"/>
        </a:xfrm>
      </p:grpSpPr>
      <p:sp>
        <p:nvSpPr>
          <p:cNvPr id="111" name="Google Shape;111;p7"/>
          <p:cNvSpPr txBox="1"/>
          <p:nvPr>
            <p:ph type="title"/>
          </p:nvPr>
        </p:nvSpPr>
        <p:spPr>
          <a:xfrm>
            <a:off x="3760925" y="416825"/>
            <a:ext cx="51105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0" lang="en">
                <a:solidFill>
                  <a:schemeClr val="lt1"/>
                </a:solidFill>
                <a:latin typeface="Comfortaa"/>
                <a:ea typeface="Comfortaa"/>
                <a:cs typeface="Comfortaa"/>
                <a:sym typeface="Comfortaa"/>
              </a:rPr>
              <a:t>Wars of the 1800s - Part 1</a:t>
            </a:r>
            <a:endParaRPr b="0">
              <a:solidFill>
                <a:schemeClr val="lt1"/>
              </a:solidFill>
              <a:latin typeface="Comfortaa"/>
              <a:ea typeface="Comfortaa"/>
              <a:cs typeface="Comfortaa"/>
              <a:sym typeface="Comfortaa"/>
            </a:endParaRPr>
          </a:p>
        </p:txBody>
      </p:sp>
      <p:sp>
        <p:nvSpPr>
          <p:cNvPr id="112" name="Google Shape;112;p7"/>
          <p:cNvSpPr txBox="1"/>
          <p:nvPr>
            <p:ph idx="1" type="body"/>
          </p:nvPr>
        </p:nvSpPr>
        <p:spPr>
          <a:xfrm>
            <a:off x="232050" y="1304800"/>
            <a:ext cx="8679900" cy="299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1900" u="sng">
                <a:solidFill>
                  <a:schemeClr val="accent6"/>
                </a:solidFill>
                <a:latin typeface="Comfortaa"/>
                <a:ea typeface="Comfortaa"/>
                <a:cs typeface="Comfortaa"/>
                <a:sym typeface="Comfortaa"/>
              </a:rPr>
              <a:t>War of 1812</a:t>
            </a:r>
            <a:r>
              <a:rPr lang="en" sz="1900">
                <a:solidFill>
                  <a:schemeClr val="accent6"/>
                </a:solidFill>
                <a:latin typeface="Comfortaa"/>
                <a:ea typeface="Comfortaa"/>
                <a:cs typeface="Comfortaa"/>
                <a:sym typeface="Comfortaa"/>
              </a:rPr>
              <a:t> - U.S. versus Great Britain (1812-1815)</a:t>
            </a:r>
            <a:endParaRPr sz="1900">
              <a:solidFill>
                <a:schemeClr val="accent6"/>
              </a:solidFill>
              <a:latin typeface="Comfortaa"/>
              <a:ea typeface="Comfortaa"/>
              <a:cs typeface="Comfortaa"/>
              <a:sym typeface="Comfortaa"/>
            </a:endParaRPr>
          </a:p>
          <a:p>
            <a:pPr indent="-349250" lvl="0" marL="457200" rtl="0" algn="l">
              <a:lnSpc>
                <a:spcPct val="115000"/>
              </a:lnSpc>
              <a:spcBef>
                <a:spcPts val="0"/>
              </a:spcBef>
              <a:spcAft>
                <a:spcPts val="0"/>
              </a:spcAft>
              <a:buClr>
                <a:schemeClr val="accent6"/>
              </a:buClr>
              <a:buSzPts val="1900"/>
              <a:buFont typeface="Comfortaa"/>
              <a:buChar char="●"/>
            </a:pPr>
            <a:r>
              <a:rPr lang="en" sz="1900">
                <a:solidFill>
                  <a:schemeClr val="accent6"/>
                </a:solidFill>
                <a:latin typeface="Comfortaa"/>
                <a:ea typeface="Comfortaa"/>
                <a:cs typeface="Comfortaa"/>
                <a:sym typeface="Comfortaa"/>
              </a:rPr>
              <a:t>British attempts to restrict U.S. trade</a:t>
            </a:r>
            <a:endParaRPr sz="1900">
              <a:solidFill>
                <a:schemeClr val="accent6"/>
              </a:solidFill>
              <a:latin typeface="Comfortaa"/>
              <a:ea typeface="Comfortaa"/>
              <a:cs typeface="Comfortaa"/>
              <a:sym typeface="Comfortaa"/>
            </a:endParaRPr>
          </a:p>
          <a:p>
            <a:pPr indent="-349250" lvl="0" marL="457200" rtl="0" algn="l">
              <a:lnSpc>
                <a:spcPct val="115000"/>
              </a:lnSpc>
              <a:spcBef>
                <a:spcPts val="0"/>
              </a:spcBef>
              <a:spcAft>
                <a:spcPts val="0"/>
              </a:spcAft>
              <a:buClr>
                <a:schemeClr val="accent6"/>
              </a:buClr>
              <a:buSzPts val="1900"/>
              <a:buFont typeface="Comfortaa"/>
              <a:buChar char="●"/>
            </a:pPr>
            <a:r>
              <a:rPr lang="en" sz="1900">
                <a:solidFill>
                  <a:schemeClr val="accent6"/>
                </a:solidFill>
                <a:latin typeface="Comfortaa"/>
                <a:ea typeface="Comfortaa"/>
                <a:cs typeface="Comfortaa"/>
                <a:sym typeface="Comfortaa"/>
              </a:rPr>
              <a:t>America’s desire to expand</a:t>
            </a:r>
            <a:endParaRPr sz="1900">
              <a:solidFill>
                <a:schemeClr val="accent6"/>
              </a:solidFill>
              <a:latin typeface="Comfortaa"/>
              <a:ea typeface="Comfortaa"/>
              <a:cs typeface="Comfortaa"/>
              <a:sym typeface="Comfortaa"/>
            </a:endParaRPr>
          </a:p>
          <a:p>
            <a:pPr indent="0" lvl="0" marL="0" rtl="0" algn="l">
              <a:lnSpc>
                <a:spcPct val="115000"/>
              </a:lnSpc>
              <a:spcBef>
                <a:spcPts val="0"/>
              </a:spcBef>
              <a:spcAft>
                <a:spcPts val="0"/>
              </a:spcAft>
              <a:buSzPts val="1800"/>
              <a:buNone/>
            </a:pPr>
            <a:r>
              <a:t/>
            </a:r>
            <a:endParaRPr sz="1900">
              <a:solidFill>
                <a:schemeClr val="accent6"/>
              </a:solidFill>
              <a:latin typeface="Comfortaa"/>
              <a:ea typeface="Comfortaa"/>
              <a:cs typeface="Comfortaa"/>
              <a:sym typeface="Comfortaa"/>
            </a:endParaRPr>
          </a:p>
          <a:p>
            <a:pPr indent="0" lvl="0" marL="0" rtl="0" algn="l">
              <a:lnSpc>
                <a:spcPct val="115000"/>
              </a:lnSpc>
              <a:spcBef>
                <a:spcPts val="0"/>
              </a:spcBef>
              <a:spcAft>
                <a:spcPts val="0"/>
              </a:spcAft>
              <a:buSzPts val="1800"/>
              <a:buNone/>
            </a:pPr>
            <a:r>
              <a:t/>
            </a:r>
            <a:endParaRPr sz="1900">
              <a:solidFill>
                <a:schemeClr val="accent6"/>
              </a:solidFill>
              <a:latin typeface="Comfortaa"/>
              <a:ea typeface="Comfortaa"/>
              <a:cs typeface="Comfortaa"/>
              <a:sym typeface="Comfortaa"/>
            </a:endParaRPr>
          </a:p>
          <a:p>
            <a:pPr indent="0" lvl="0" marL="0" rtl="0" algn="l">
              <a:lnSpc>
                <a:spcPct val="115000"/>
              </a:lnSpc>
              <a:spcBef>
                <a:spcPts val="0"/>
              </a:spcBef>
              <a:spcAft>
                <a:spcPts val="0"/>
              </a:spcAft>
              <a:buSzPts val="1800"/>
              <a:buNone/>
            </a:pPr>
            <a:r>
              <a:rPr b="1" lang="en" sz="1900" u="sng">
                <a:solidFill>
                  <a:schemeClr val="accent6"/>
                </a:solidFill>
                <a:latin typeface="Comfortaa"/>
                <a:ea typeface="Comfortaa"/>
                <a:cs typeface="Comfortaa"/>
                <a:sym typeface="Comfortaa"/>
              </a:rPr>
              <a:t>Mexican American War</a:t>
            </a:r>
            <a:r>
              <a:rPr lang="en" sz="1900">
                <a:solidFill>
                  <a:schemeClr val="accent6"/>
                </a:solidFill>
                <a:latin typeface="Comfortaa"/>
                <a:ea typeface="Comfortaa"/>
                <a:cs typeface="Comfortaa"/>
                <a:sym typeface="Comfortaa"/>
              </a:rPr>
              <a:t> - U.S versus Mexico (1846-1848)</a:t>
            </a:r>
            <a:endParaRPr sz="1900">
              <a:solidFill>
                <a:schemeClr val="accent6"/>
              </a:solidFill>
              <a:latin typeface="Comfortaa"/>
              <a:ea typeface="Comfortaa"/>
              <a:cs typeface="Comfortaa"/>
              <a:sym typeface="Comfortaa"/>
            </a:endParaRPr>
          </a:p>
          <a:p>
            <a:pPr indent="-349250" lvl="0" marL="457200" rtl="0" algn="l">
              <a:lnSpc>
                <a:spcPct val="115000"/>
              </a:lnSpc>
              <a:spcBef>
                <a:spcPts val="0"/>
              </a:spcBef>
              <a:spcAft>
                <a:spcPts val="0"/>
              </a:spcAft>
              <a:buClr>
                <a:schemeClr val="accent6"/>
              </a:buClr>
              <a:buSzPts val="1900"/>
              <a:buFont typeface="Comfortaa"/>
              <a:buChar char="●"/>
            </a:pPr>
            <a:r>
              <a:rPr lang="en" sz="1900">
                <a:solidFill>
                  <a:schemeClr val="accent6"/>
                </a:solidFill>
                <a:latin typeface="Comfortaa"/>
                <a:ea typeface="Comfortaa"/>
                <a:cs typeface="Comfortaa"/>
                <a:sym typeface="Comfortaa"/>
              </a:rPr>
              <a:t>Fight over where the border between countries would be</a:t>
            </a:r>
            <a:endParaRPr sz="1900">
              <a:solidFill>
                <a:schemeClr val="accent6"/>
              </a:solidFill>
              <a:latin typeface="Comfortaa"/>
              <a:ea typeface="Comfortaa"/>
              <a:cs typeface="Comfortaa"/>
              <a:sym typeface="Comfortaa"/>
            </a:endParaRPr>
          </a:p>
          <a:p>
            <a:pPr indent="-349250" lvl="0" marL="457200" rtl="0" algn="l">
              <a:lnSpc>
                <a:spcPct val="115000"/>
              </a:lnSpc>
              <a:spcBef>
                <a:spcPts val="0"/>
              </a:spcBef>
              <a:spcAft>
                <a:spcPts val="0"/>
              </a:spcAft>
              <a:buClr>
                <a:schemeClr val="accent6"/>
              </a:buClr>
              <a:buSzPts val="1900"/>
              <a:buFont typeface="Comfortaa"/>
              <a:buChar char="●"/>
            </a:pPr>
            <a:r>
              <a:rPr lang="en" sz="1900">
                <a:solidFill>
                  <a:schemeClr val="accent6"/>
                </a:solidFill>
                <a:latin typeface="Comfortaa"/>
                <a:ea typeface="Comfortaa"/>
                <a:cs typeface="Comfortaa"/>
                <a:sym typeface="Comfortaa"/>
              </a:rPr>
              <a:t>Mexico lost one third of its territory to the U.S.</a:t>
            </a:r>
            <a:endParaRPr sz="1900">
              <a:solidFill>
                <a:schemeClr val="accent6"/>
              </a:solidFill>
              <a:latin typeface="Comfortaa"/>
              <a:ea typeface="Comfortaa"/>
              <a:cs typeface="Comfortaa"/>
              <a:sym typeface="Comfortaa"/>
            </a:endParaRPr>
          </a:p>
          <a:p>
            <a:pPr indent="-323850" lvl="1" marL="914400" rtl="0" algn="l">
              <a:lnSpc>
                <a:spcPct val="115000"/>
              </a:lnSpc>
              <a:spcBef>
                <a:spcPts val="0"/>
              </a:spcBef>
              <a:spcAft>
                <a:spcPts val="0"/>
              </a:spcAft>
              <a:buClr>
                <a:schemeClr val="accent6"/>
              </a:buClr>
              <a:buSzPts val="1500"/>
              <a:buFont typeface="Comfortaa"/>
              <a:buChar char="○"/>
            </a:pPr>
            <a:r>
              <a:rPr lang="en" sz="1500">
                <a:solidFill>
                  <a:schemeClr val="accent6"/>
                </a:solidFill>
                <a:latin typeface="Comfortaa"/>
                <a:ea typeface="Comfortaa"/>
                <a:cs typeface="Comfortaa"/>
                <a:sym typeface="Comfortaa"/>
              </a:rPr>
              <a:t>California, Nevada, Arizona, and New Mexico</a:t>
            </a:r>
            <a:endParaRPr sz="1500">
              <a:solidFill>
                <a:schemeClr val="accent6"/>
              </a:solidFill>
              <a:latin typeface="Comfortaa"/>
              <a:ea typeface="Comfortaa"/>
              <a:cs typeface="Comfortaa"/>
              <a:sym typeface="Comfortaa"/>
            </a:endParaRPr>
          </a:p>
        </p:txBody>
      </p:sp>
      <p:pic>
        <p:nvPicPr>
          <p:cNvPr id="113" name="Google Shape;113;p7"/>
          <p:cNvPicPr preferRelativeResize="0"/>
          <p:nvPr/>
        </p:nvPicPr>
        <p:blipFill rotWithShape="1">
          <a:blip r:embed="rId3">
            <a:alphaModFix/>
          </a:blip>
          <a:srcRect b="0" l="0" r="0" t="0"/>
          <a:stretch/>
        </p:blipFill>
        <p:spPr>
          <a:xfrm>
            <a:off x="7113327" y="1195798"/>
            <a:ext cx="1758097" cy="17405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0" st="0"/>
                                            </p:txEl>
                                          </p:spTgt>
                                        </p:tgtEl>
                                        <p:attrNameLst>
                                          <p:attrName>style.visibility</p:attrName>
                                        </p:attrNameLst>
                                      </p:cBhvr>
                                      <p:to>
                                        <p:strVal val="visible"/>
                                      </p:to>
                                    </p:set>
                                    <p:animEffect filter="fade" transition="in">
                                      <p:cBhvr>
                                        <p:cTn dur="1000"/>
                                        <p:tgtEl>
                                          <p:spTgt spid="1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1" st="1"/>
                                            </p:txEl>
                                          </p:spTgt>
                                        </p:tgtEl>
                                        <p:attrNameLst>
                                          <p:attrName>style.visibility</p:attrName>
                                        </p:attrNameLst>
                                      </p:cBhvr>
                                      <p:to>
                                        <p:strVal val="visible"/>
                                      </p:to>
                                    </p:set>
                                    <p:animEffect filter="fade" transition="in">
                                      <p:cBhvr>
                                        <p:cTn dur="1000"/>
                                        <p:tgtEl>
                                          <p:spTgt spid="11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2" st="2"/>
                                            </p:txEl>
                                          </p:spTgt>
                                        </p:tgtEl>
                                        <p:attrNameLst>
                                          <p:attrName>style.visibility</p:attrName>
                                        </p:attrNameLst>
                                      </p:cBhvr>
                                      <p:to>
                                        <p:strVal val="visible"/>
                                      </p:to>
                                    </p:set>
                                    <p:animEffect filter="fade" transition="in">
                                      <p:cBhvr>
                                        <p:cTn dur="1000"/>
                                        <p:tgtEl>
                                          <p:spTgt spid="11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3" st="3"/>
                                            </p:txEl>
                                          </p:spTgt>
                                        </p:tgtEl>
                                        <p:attrNameLst>
                                          <p:attrName>style.visibility</p:attrName>
                                        </p:attrNameLst>
                                      </p:cBhvr>
                                      <p:to>
                                        <p:strVal val="visible"/>
                                      </p:to>
                                    </p:set>
                                    <p:animEffect filter="fade" transition="in">
                                      <p:cBhvr>
                                        <p:cTn dur="1000"/>
                                        <p:tgtEl>
                                          <p:spTgt spid="11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4" st="4"/>
                                            </p:txEl>
                                          </p:spTgt>
                                        </p:tgtEl>
                                        <p:attrNameLst>
                                          <p:attrName>style.visibility</p:attrName>
                                        </p:attrNameLst>
                                      </p:cBhvr>
                                      <p:to>
                                        <p:strVal val="visible"/>
                                      </p:to>
                                    </p:set>
                                    <p:animEffect filter="fade" transition="in">
                                      <p:cBhvr>
                                        <p:cTn dur="1000"/>
                                        <p:tgtEl>
                                          <p:spTgt spid="11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5" st="5"/>
                                            </p:txEl>
                                          </p:spTgt>
                                        </p:tgtEl>
                                        <p:attrNameLst>
                                          <p:attrName>style.visibility</p:attrName>
                                        </p:attrNameLst>
                                      </p:cBhvr>
                                      <p:to>
                                        <p:strVal val="visible"/>
                                      </p:to>
                                    </p:set>
                                    <p:animEffect filter="fade" transition="in">
                                      <p:cBhvr>
                                        <p:cTn dur="1000"/>
                                        <p:tgtEl>
                                          <p:spTgt spid="11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6" st="6"/>
                                            </p:txEl>
                                          </p:spTgt>
                                        </p:tgtEl>
                                        <p:attrNameLst>
                                          <p:attrName>style.visibility</p:attrName>
                                        </p:attrNameLst>
                                      </p:cBhvr>
                                      <p:to>
                                        <p:strVal val="visible"/>
                                      </p:to>
                                    </p:set>
                                    <p:animEffect filter="fade" transition="in">
                                      <p:cBhvr>
                                        <p:cTn dur="1000"/>
                                        <p:tgtEl>
                                          <p:spTgt spid="11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7" st="7"/>
                                            </p:txEl>
                                          </p:spTgt>
                                        </p:tgtEl>
                                        <p:attrNameLst>
                                          <p:attrName>style.visibility</p:attrName>
                                        </p:attrNameLst>
                                      </p:cBhvr>
                                      <p:to>
                                        <p:strVal val="visible"/>
                                      </p:to>
                                    </p:set>
                                    <p:animEffect filter="fade" transition="in">
                                      <p:cBhvr>
                                        <p:cTn dur="1000"/>
                                        <p:tgtEl>
                                          <p:spTgt spid="11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8" st="8"/>
                                            </p:txEl>
                                          </p:spTgt>
                                        </p:tgtEl>
                                        <p:attrNameLst>
                                          <p:attrName>style.visibility</p:attrName>
                                        </p:attrNameLst>
                                      </p:cBhvr>
                                      <p:to>
                                        <p:strVal val="visible"/>
                                      </p:to>
                                    </p:set>
                                    <p:animEffect filter="fade" transition="in">
                                      <p:cBhvr>
                                        <p:cTn dur="1000"/>
                                        <p:tgtEl>
                                          <p:spTgt spid="112">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17" name="Shape 117"/>
        <p:cNvGrpSpPr/>
        <p:nvPr/>
      </p:nvGrpSpPr>
      <p:grpSpPr>
        <a:xfrm>
          <a:off x="0" y="0"/>
          <a:ext cx="0" cy="0"/>
          <a:chOff x="0" y="0"/>
          <a:chExt cx="0" cy="0"/>
        </a:xfrm>
      </p:grpSpPr>
      <p:sp>
        <p:nvSpPr>
          <p:cNvPr id="118" name="Google Shape;118;p8"/>
          <p:cNvSpPr txBox="1"/>
          <p:nvPr>
            <p:ph type="title"/>
          </p:nvPr>
        </p:nvSpPr>
        <p:spPr>
          <a:xfrm>
            <a:off x="3760925" y="416825"/>
            <a:ext cx="51105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0" lang="en">
                <a:solidFill>
                  <a:schemeClr val="lt1"/>
                </a:solidFill>
                <a:latin typeface="Comfortaa"/>
                <a:ea typeface="Comfortaa"/>
                <a:cs typeface="Comfortaa"/>
                <a:sym typeface="Comfortaa"/>
              </a:rPr>
              <a:t>Wars of the 1800s - Part 2</a:t>
            </a:r>
            <a:endParaRPr b="0">
              <a:solidFill>
                <a:schemeClr val="lt1"/>
              </a:solidFill>
              <a:latin typeface="Comfortaa"/>
              <a:ea typeface="Comfortaa"/>
              <a:cs typeface="Comfortaa"/>
              <a:sym typeface="Comfortaa"/>
            </a:endParaRPr>
          </a:p>
        </p:txBody>
      </p:sp>
      <p:sp>
        <p:nvSpPr>
          <p:cNvPr id="119" name="Google Shape;119;p8"/>
          <p:cNvSpPr txBox="1"/>
          <p:nvPr>
            <p:ph idx="1" type="body"/>
          </p:nvPr>
        </p:nvSpPr>
        <p:spPr>
          <a:xfrm>
            <a:off x="232050" y="1319050"/>
            <a:ext cx="8679900" cy="310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1900" u="sng">
                <a:solidFill>
                  <a:schemeClr val="accent6"/>
                </a:solidFill>
                <a:latin typeface="Comfortaa"/>
                <a:ea typeface="Comfortaa"/>
                <a:cs typeface="Comfortaa"/>
                <a:sym typeface="Comfortaa"/>
              </a:rPr>
              <a:t>Civil War</a:t>
            </a:r>
            <a:r>
              <a:rPr lang="en" sz="1900">
                <a:solidFill>
                  <a:schemeClr val="accent6"/>
                </a:solidFill>
                <a:latin typeface="Comfortaa"/>
                <a:ea typeface="Comfortaa"/>
                <a:cs typeface="Comfortaa"/>
                <a:sym typeface="Comfortaa"/>
              </a:rPr>
              <a:t> - U.S. versus U.S. (1861-1865)</a:t>
            </a:r>
            <a:endParaRPr sz="1900">
              <a:solidFill>
                <a:schemeClr val="accent6"/>
              </a:solidFill>
              <a:latin typeface="Comfortaa"/>
              <a:ea typeface="Comfortaa"/>
              <a:cs typeface="Comfortaa"/>
              <a:sym typeface="Comfortaa"/>
            </a:endParaRPr>
          </a:p>
          <a:p>
            <a:pPr indent="-349250" lvl="0" marL="457200" rtl="0" algn="l">
              <a:lnSpc>
                <a:spcPct val="115000"/>
              </a:lnSpc>
              <a:spcBef>
                <a:spcPts val="0"/>
              </a:spcBef>
              <a:spcAft>
                <a:spcPts val="0"/>
              </a:spcAft>
              <a:buClr>
                <a:schemeClr val="accent6"/>
              </a:buClr>
              <a:buSzPts val="1900"/>
              <a:buFont typeface="Comfortaa"/>
              <a:buChar char="●"/>
            </a:pPr>
            <a:r>
              <a:rPr lang="en" sz="1900">
                <a:solidFill>
                  <a:schemeClr val="accent6"/>
                </a:solidFill>
                <a:latin typeface="Comfortaa"/>
                <a:ea typeface="Comfortaa"/>
                <a:cs typeface="Comfortaa"/>
                <a:sym typeface="Comfortaa"/>
              </a:rPr>
              <a:t>North and South</a:t>
            </a:r>
            <a:endParaRPr sz="1900">
              <a:solidFill>
                <a:schemeClr val="accent6"/>
              </a:solidFill>
              <a:latin typeface="Comfortaa"/>
              <a:ea typeface="Comfortaa"/>
              <a:cs typeface="Comfortaa"/>
              <a:sym typeface="Comfortaa"/>
            </a:endParaRPr>
          </a:p>
          <a:p>
            <a:pPr indent="-349250" lvl="0" marL="457200" rtl="0" algn="l">
              <a:lnSpc>
                <a:spcPct val="115000"/>
              </a:lnSpc>
              <a:spcBef>
                <a:spcPts val="0"/>
              </a:spcBef>
              <a:spcAft>
                <a:spcPts val="0"/>
              </a:spcAft>
              <a:buClr>
                <a:schemeClr val="accent6"/>
              </a:buClr>
              <a:buSzPts val="1900"/>
              <a:buFont typeface="Comfortaa"/>
              <a:buChar char="●"/>
            </a:pPr>
            <a:r>
              <a:rPr lang="en" sz="1900">
                <a:solidFill>
                  <a:schemeClr val="accent6"/>
                </a:solidFill>
                <a:latin typeface="Comfortaa"/>
                <a:ea typeface="Comfortaa"/>
                <a:cs typeface="Comfortaa"/>
                <a:sym typeface="Comfortaa"/>
              </a:rPr>
              <a:t>Slavery, economics, and state’s rights</a:t>
            </a:r>
            <a:endParaRPr sz="1900">
              <a:solidFill>
                <a:schemeClr val="accent6"/>
              </a:solidFill>
              <a:latin typeface="Comfortaa"/>
              <a:ea typeface="Comfortaa"/>
              <a:cs typeface="Comfortaa"/>
              <a:sym typeface="Comfortaa"/>
            </a:endParaRPr>
          </a:p>
          <a:p>
            <a:pPr indent="0" lvl="0" marL="0" rtl="0" algn="l">
              <a:lnSpc>
                <a:spcPct val="115000"/>
              </a:lnSpc>
              <a:spcBef>
                <a:spcPts val="0"/>
              </a:spcBef>
              <a:spcAft>
                <a:spcPts val="0"/>
              </a:spcAft>
              <a:buSzPts val="1800"/>
              <a:buNone/>
            </a:pPr>
            <a:r>
              <a:t/>
            </a:r>
            <a:endParaRPr sz="1900">
              <a:solidFill>
                <a:schemeClr val="accent6"/>
              </a:solidFill>
              <a:latin typeface="Comfortaa"/>
              <a:ea typeface="Comfortaa"/>
              <a:cs typeface="Comfortaa"/>
              <a:sym typeface="Comfortaa"/>
            </a:endParaRPr>
          </a:p>
          <a:p>
            <a:pPr indent="0" lvl="0" marL="0" rtl="0" algn="l">
              <a:lnSpc>
                <a:spcPct val="115000"/>
              </a:lnSpc>
              <a:spcBef>
                <a:spcPts val="0"/>
              </a:spcBef>
              <a:spcAft>
                <a:spcPts val="0"/>
              </a:spcAft>
              <a:buSzPts val="1800"/>
              <a:buNone/>
            </a:pPr>
            <a:r>
              <a:t/>
            </a:r>
            <a:endParaRPr sz="1900">
              <a:solidFill>
                <a:schemeClr val="accent6"/>
              </a:solidFill>
              <a:latin typeface="Comfortaa"/>
              <a:ea typeface="Comfortaa"/>
              <a:cs typeface="Comfortaa"/>
              <a:sym typeface="Comfortaa"/>
            </a:endParaRPr>
          </a:p>
          <a:p>
            <a:pPr indent="0" lvl="0" marL="0" rtl="0" algn="l">
              <a:lnSpc>
                <a:spcPct val="115000"/>
              </a:lnSpc>
              <a:spcBef>
                <a:spcPts val="0"/>
              </a:spcBef>
              <a:spcAft>
                <a:spcPts val="0"/>
              </a:spcAft>
              <a:buSzPts val="1800"/>
              <a:buNone/>
            </a:pPr>
            <a:r>
              <a:rPr b="1" lang="en" sz="1900" u="sng">
                <a:solidFill>
                  <a:schemeClr val="accent6"/>
                </a:solidFill>
                <a:latin typeface="Comfortaa"/>
                <a:ea typeface="Comfortaa"/>
                <a:cs typeface="Comfortaa"/>
                <a:sym typeface="Comfortaa"/>
              </a:rPr>
              <a:t>Spanish American War</a:t>
            </a:r>
            <a:r>
              <a:rPr lang="en" sz="1900">
                <a:solidFill>
                  <a:schemeClr val="accent6"/>
                </a:solidFill>
                <a:latin typeface="Comfortaa"/>
                <a:ea typeface="Comfortaa"/>
                <a:cs typeface="Comfortaa"/>
                <a:sym typeface="Comfortaa"/>
              </a:rPr>
              <a:t> - U.S. versus Spain (1898)</a:t>
            </a:r>
            <a:endParaRPr sz="1900">
              <a:solidFill>
                <a:schemeClr val="accent6"/>
              </a:solidFill>
              <a:latin typeface="Comfortaa"/>
              <a:ea typeface="Comfortaa"/>
              <a:cs typeface="Comfortaa"/>
              <a:sym typeface="Comfortaa"/>
            </a:endParaRPr>
          </a:p>
          <a:p>
            <a:pPr indent="-349250" lvl="0" marL="457200" rtl="0" algn="l">
              <a:lnSpc>
                <a:spcPct val="115000"/>
              </a:lnSpc>
              <a:spcBef>
                <a:spcPts val="0"/>
              </a:spcBef>
              <a:spcAft>
                <a:spcPts val="0"/>
              </a:spcAft>
              <a:buClr>
                <a:schemeClr val="accent6"/>
              </a:buClr>
              <a:buSzPts val="1900"/>
              <a:buFont typeface="Comfortaa"/>
              <a:buChar char="●"/>
            </a:pPr>
            <a:r>
              <a:rPr lang="en" sz="1900">
                <a:solidFill>
                  <a:schemeClr val="accent6"/>
                </a:solidFill>
                <a:latin typeface="Comfortaa"/>
                <a:ea typeface="Comfortaa"/>
                <a:cs typeface="Comfortaa"/>
                <a:sym typeface="Comfortaa"/>
              </a:rPr>
              <a:t>Conflict ended with U.S. controlling Puerto Rico and Guam (U.S. territories)</a:t>
            </a:r>
            <a:endParaRPr sz="1900">
              <a:solidFill>
                <a:schemeClr val="accent6"/>
              </a:solidFill>
              <a:latin typeface="Comfortaa"/>
              <a:ea typeface="Comfortaa"/>
              <a:cs typeface="Comfortaa"/>
              <a:sym typeface="Comfortaa"/>
            </a:endParaRPr>
          </a:p>
          <a:p>
            <a:pPr indent="-349250" lvl="0" marL="457200" rtl="0" algn="l">
              <a:lnSpc>
                <a:spcPct val="115000"/>
              </a:lnSpc>
              <a:spcBef>
                <a:spcPts val="0"/>
              </a:spcBef>
              <a:spcAft>
                <a:spcPts val="0"/>
              </a:spcAft>
              <a:buClr>
                <a:schemeClr val="accent6"/>
              </a:buClr>
              <a:buSzPts val="1900"/>
              <a:buFont typeface="Comfortaa"/>
              <a:buChar char="●"/>
            </a:pPr>
            <a:r>
              <a:rPr lang="en" sz="1900">
                <a:solidFill>
                  <a:schemeClr val="accent6"/>
                </a:solidFill>
                <a:latin typeface="Comfortaa"/>
                <a:ea typeface="Comfortaa"/>
                <a:cs typeface="Comfortaa"/>
                <a:sym typeface="Comfortaa"/>
              </a:rPr>
              <a:t>Cuba became independent from Spain</a:t>
            </a:r>
            <a:endParaRPr sz="1900">
              <a:solidFill>
                <a:schemeClr val="accent6"/>
              </a:solidFill>
              <a:latin typeface="Comfortaa"/>
              <a:ea typeface="Comfortaa"/>
              <a:cs typeface="Comfortaa"/>
              <a:sym typeface="Comfortaa"/>
            </a:endParaRPr>
          </a:p>
        </p:txBody>
      </p:sp>
      <p:pic>
        <p:nvPicPr>
          <p:cNvPr id="120" name="Google Shape;120;p8"/>
          <p:cNvPicPr preferRelativeResize="0"/>
          <p:nvPr/>
        </p:nvPicPr>
        <p:blipFill rotWithShape="1">
          <a:blip r:embed="rId3">
            <a:alphaModFix/>
          </a:blip>
          <a:srcRect b="0" l="0" r="0" t="0"/>
          <a:stretch/>
        </p:blipFill>
        <p:spPr>
          <a:xfrm>
            <a:off x="7113327" y="1195798"/>
            <a:ext cx="1758097" cy="17405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0" st="0"/>
                                            </p:txEl>
                                          </p:spTgt>
                                        </p:tgtEl>
                                        <p:attrNameLst>
                                          <p:attrName>style.visibility</p:attrName>
                                        </p:attrNameLst>
                                      </p:cBhvr>
                                      <p:to>
                                        <p:strVal val="visible"/>
                                      </p:to>
                                    </p:set>
                                    <p:animEffect filter="fade" transition="in">
                                      <p:cBhvr>
                                        <p:cTn dur="1000"/>
                                        <p:tgtEl>
                                          <p:spTgt spid="11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1" st="1"/>
                                            </p:txEl>
                                          </p:spTgt>
                                        </p:tgtEl>
                                        <p:attrNameLst>
                                          <p:attrName>style.visibility</p:attrName>
                                        </p:attrNameLst>
                                      </p:cBhvr>
                                      <p:to>
                                        <p:strVal val="visible"/>
                                      </p:to>
                                    </p:set>
                                    <p:animEffect filter="fade" transition="in">
                                      <p:cBhvr>
                                        <p:cTn dur="1000"/>
                                        <p:tgtEl>
                                          <p:spTgt spid="11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2" st="2"/>
                                            </p:txEl>
                                          </p:spTgt>
                                        </p:tgtEl>
                                        <p:attrNameLst>
                                          <p:attrName>style.visibility</p:attrName>
                                        </p:attrNameLst>
                                      </p:cBhvr>
                                      <p:to>
                                        <p:strVal val="visible"/>
                                      </p:to>
                                    </p:set>
                                    <p:animEffect filter="fade" transition="in">
                                      <p:cBhvr>
                                        <p:cTn dur="1000"/>
                                        <p:tgtEl>
                                          <p:spTgt spid="11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3" st="3"/>
                                            </p:txEl>
                                          </p:spTgt>
                                        </p:tgtEl>
                                        <p:attrNameLst>
                                          <p:attrName>style.visibility</p:attrName>
                                        </p:attrNameLst>
                                      </p:cBhvr>
                                      <p:to>
                                        <p:strVal val="visible"/>
                                      </p:to>
                                    </p:set>
                                    <p:animEffect filter="fade" transition="in">
                                      <p:cBhvr>
                                        <p:cTn dur="1000"/>
                                        <p:tgtEl>
                                          <p:spTgt spid="11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4" st="4"/>
                                            </p:txEl>
                                          </p:spTgt>
                                        </p:tgtEl>
                                        <p:attrNameLst>
                                          <p:attrName>style.visibility</p:attrName>
                                        </p:attrNameLst>
                                      </p:cBhvr>
                                      <p:to>
                                        <p:strVal val="visible"/>
                                      </p:to>
                                    </p:set>
                                    <p:animEffect filter="fade" transition="in">
                                      <p:cBhvr>
                                        <p:cTn dur="1000"/>
                                        <p:tgtEl>
                                          <p:spTgt spid="11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5" st="5"/>
                                            </p:txEl>
                                          </p:spTgt>
                                        </p:tgtEl>
                                        <p:attrNameLst>
                                          <p:attrName>style.visibility</p:attrName>
                                        </p:attrNameLst>
                                      </p:cBhvr>
                                      <p:to>
                                        <p:strVal val="visible"/>
                                      </p:to>
                                    </p:set>
                                    <p:animEffect filter="fade" transition="in">
                                      <p:cBhvr>
                                        <p:cTn dur="1000"/>
                                        <p:tgtEl>
                                          <p:spTgt spid="11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6" st="6"/>
                                            </p:txEl>
                                          </p:spTgt>
                                        </p:tgtEl>
                                        <p:attrNameLst>
                                          <p:attrName>style.visibility</p:attrName>
                                        </p:attrNameLst>
                                      </p:cBhvr>
                                      <p:to>
                                        <p:strVal val="visible"/>
                                      </p:to>
                                    </p:set>
                                    <p:animEffect filter="fade" transition="in">
                                      <p:cBhvr>
                                        <p:cTn dur="1000"/>
                                        <p:tgtEl>
                                          <p:spTgt spid="11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7" st="7"/>
                                            </p:txEl>
                                          </p:spTgt>
                                        </p:tgtEl>
                                        <p:attrNameLst>
                                          <p:attrName>style.visibility</p:attrName>
                                        </p:attrNameLst>
                                      </p:cBhvr>
                                      <p:to>
                                        <p:strVal val="visible"/>
                                      </p:to>
                                    </p:set>
                                    <p:animEffect filter="fade" transition="in">
                                      <p:cBhvr>
                                        <p:cTn dur="1000"/>
                                        <p:tgtEl>
                                          <p:spTgt spid="119">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24" name="Shape 124"/>
        <p:cNvGrpSpPr/>
        <p:nvPr/>
      </p:nvGrpSpPr>
      <p:grpSpPr>
        <a:xfrm>
          <a:off x="0" y="0"/>
          <a:ext cx="0" cy="0"/>
          <a:chOff x="0" y="0"/>
          <a:chExt cx="0" cy="0"/>
        </a:xfrm>
      </p:grpSpPr>
      <p:sp>
        <p:nvSpPr>
          <p:cNvPr id="125" name="Google Shape;125;p9"/>
          <p:cNvSpPr txBox="1"/>
          <p:nvPr>
            <p:ph type="title"/>
          </p:nvPr>
        </p:nvSpPr>
        <p:spPr>
          <a:xfrm>
            <a:off x="3760925" y="416825"/>
            <a:ext cx="5110500" cy="6354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3000"/>
              <a:buNone/>
            </a:pPr>
            <a:r>
              <a:rPr b="0" lang="en">
                <a:solidFill>
                  <a:schemeClr val="lt1"/>
                </a:solidFill>
                <a:latin typeface="Comfortaa"/>
                <a:ea typeface="Comfortaa"/>
                <a:cs typeface="Comfortaa"/>
                <a:sym typeface="Comfortaa"/>
              </a:rPr>
              <a:t>Wars of the 1800s</a:t>
            </a:r>
            <a:endParaRPr b="0">
              <a:solidFill>
                <a:schemeClr val="lt1"/>
              </a:solidFill>
              <a:latin typeface="Comfortaa"/>
              <a:ea typeface="Comfortaa"/>
              <a:cs typeface="Comfortaa"/>
              <a:sym typeface="Comfortaa"/>
            </a:endParaRPr>
          </a:p>
        </p:txBody>
      </p:sp>
      <p:sp>
        <p:nvSpPr>
          <p:cNvPr id="126" name="Google Shape;126;p9"/>
          <p:cNvSpPr txBox="1"/>
          <p:nvPr>
            <p:ph idx="1" type="body"/>
          </p:nvPr>
        </p:nvSpPr>
        <p:spPr>
          <a:xfrm>
            <a:off x="117225" y="942425"/>
            <a:ext cx="4749000" cy="366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2800" u="sng">
                <a:solidFill>
                  <a:schemeClr val="accent6"/>
                </a:solidFill>
                <a:latin typeface="Comfortaa"/>
                <a:ea typeface="Comfortaa"/>
                <a:cs typeface="Comfortaa"/>
                <a:sym typeface="Comfortaa"/>
              </a:rPr>
              <a:t>War of 1812</a:t>
            </a:r>
            <a:endParaRPr b="1" sz="2800" u="sng">
              <a:solidFill>
                <a:schemeClr val="accent6"/>
              </a:solidFill>
              <a:latin typeface="Comfortaa"/>
              <a:ea typeface="Comfortaa"/>
              <a:cs typeface="Comfortaa"/>
              <a:sym typeface="Comfortaa"/>
            </a:endParaRPr>
          </a:p>
          <a:p>
            <a:pPr indent="0" lvl="0" marL="0" rtl="0" algn="l">
              <a:lnSpc>
                <a:spcPct val="115000"/>
              </a:lnSpc>
              <a:spcBef>
                <a:spcPts val="0"/>
              </a:spcBef>
              <a:spcAft>
                <a:spcPts val="0"/>
              </a:spcAft>
              <a:buSzPts val="1800"/>
              <a:buNone/>
            </a:pPr>
            <a:r>
              <a:t/>
            </a:r>
            <a:endParaRPr b="1" sz="2800" u="sng">
              <a:solidFill>
                <a:schemeClr val="accent6"/>
              </a:solidFill>
              <a:latin typeface="Comfortaa"/>
              <a:ea typeface="Comfortaa"/>
              <a:cs typeface="Comfortaa"/>
              <a:sym typeface="Comfortaa"/>
            </a:endParaRPr>
          </a:p>
          <a:p>
            <a:pPr indent="0" lvl="0" marL="0" rtl="0" algn="l">
              <a:lnSpc>
                <a:spcPct val="115000"/>
              </a:lnSpc>
              <a:spcBef>
                <a:spcPts val="0"/>
              </a:spcBef>
              <a:spcAft>
                <a:spcPts val="0"/>
              </a:spcAft>
              <a:buSzPts val="1800"/>
              <a:buNone/>
            </a:pPr>
            <a:r>
              <a:rPr b="1" lang="en" sz="2800" u="sng">
                <a:solidFill>
                  <a:schemeClr val="accent6"/>
                </a:solidFill>
                <a:latin typeface="Comfortaa"/>
                <a:ea typeface="Comfortaa"/>
                <a:cs typeface="Comfortaa"/>
                <a:sym typeface="Comfortaa"/>
              </a:rPr>
              <a:t>Mexican American War</a:t>
            </a:r>
            <a:endParaRPr b="1" sz="2800" u="sng">
              <a:solidFill>
                <a:schemeClr val="accent6"/>
              </a:solidFill>
              <a:latin typeface="Comfortaa"/>
              <a:ea typeface="Comfortaa"/>
              <a:cs typeface="Comfortaa"/>
              <a:sym typeface="Comfortaa"/>
            </a:endParaRPr>
          </a:p>
          <a:p>
            <a:pPr indent="0" lvl="0" marL="0" rtl="0" algn="l">
              <a:lnSpc>
                <a:spcPct val="115000"/>
              </a:lnSpc>
              <a:spcBef>
                <a:spcPts val="0"/>
              </a:spcBef>
              <a:spcAft>
                <a:spcPts val="0"/>
              </a:spcAft>
              <a:buSzPts val="1800"/>
              <a:buNone/>
            </a:pPr>
            <a:r>
              <a:t/>
            </a:r>
            <a:endParaRPr b="1" sz="2800" u="sng">
              <a:solidFill>
                <a:schemeClr val="accent6"/>
              </a:solidFill>
              <a:latin typeface="Comfortaa"/>
              <a:ea typeface="Comfortaa"/>
              <a:cs typeface="Comfortaa"/>
              <a:sym typeface="Comfortaa"/>
            </a:endParaRPr>
          </a:p>
          <a:p>
            <a:pPr indent="0" lvl="0" marL="0" rtl="0" algn="l">
              <a:lnSpc>
                <a:spcPct val="115000"/>
              </a:lnSpc>
              <a:spcBef>
                <a:spcPts val="0"/>
              </a:spcBef>
              <a:spcAft>
                <a:spcPts val="0"/>
              </a:spcAft>
              <a:buSzPts val="1800"/>
              <a:buNone/>
            </a:pPr>
            <a:r>
              <a:rPr b="1" lang="en" sz="2800" u="sng">
                <a:solidFill>
                  <a:schemeClr val="accent6"/>
                </a:solidFill>
                <a:latin typeface="Comfortaa"/>
                <a:ea typeface="Comfortaa"/>
                <a:cs typeface="Comfortaa"/>
                <a:sym typeface="Comfortaa"/>
              </a:rPr>
              <a:t>Civil War</a:t>
            </a:r>
            <a:endParaRPr b="1" sz="2800" u="sng">
              <a:solidFill>
                <a:schemeClr val="accent6"/>
              </a:solidFill>
              <a:latin typeface="Comfortaa"/>
              <a:ea typeface="Comfortaa"/>
              <a:cs typeface="Comfortaa"/>
              <a:sym typeface="Comfortaa"/>
            </a:endParaRPr>
          </a:p>
          <a:p>
            <a:pPr indent="0" lvl="0" marL="0" rtl="0" algn="l">
              <a:lnSpc>
                <a:spcPct val="115000"/>
              </a:lnSpc>
              <a:spcBef>
                <a:spcPts val="0"/>
              </a:spcBef>
              <a:spcAft>
                <a:spcPts val="0"/>
              </a:spcAft>
              <a:buSzPts val="1800"/>
              <a:buNone/>
            </a:pPr>
            <a:r>
              <a:t/>
            </a:r>
            <a:endParaRPr b="1" sz="2800" u="sng">
              <a:solidFill>
                <a:schemeClr val="accent6"/>
              </a:solidFill>
              <a:latin typeface="Comfortaa"/>
              <a:ea typeface="Comfortaa"/>
              <a:cs typeface="Comfortaa"/>
              <a:sym typeface="Comfortaa"/>
            </a:endParaRPr>
          </a:p>
          <a:p>
            <a:pPr indent="0" lvl="0" marL="0" rtl="0" algn="l">
              <a:lnSpc>
                <a:spcPct val="115000"/>
              </a:lnSpc>
              <a:spcBef>
                <a:spcPts val="0"/>
              </a:spcBef>
              <a:spcAft>
                <a:spcPts val="0"/>
              </a:spcAft>
              <a:buSzPts val="1800"/>
              <a:buNone/>
            </a:pPr>
            <a:r>
              <a:rPr b="1" lang="en" sz="2800" u="sng">
                <a:solidFill>
                  <a:schemeClr val="accent6"/>
                </a:solidFill>
                <a:latin typeface="Comfortaa"/>
                <a:ea typeface="Comfortaa"/>
                <a:cs typeface="Comfortaa"/>
                <a:sym typeface="Comfortaa"/>
              </a:rPr>
              <a:t>Spanish American War</a:t>
            </a:r>
            <a:endParaRPr b="1" sz="2800" u="sng">
              <a:solidFill>
                <a:schemeClr val="accent6"/>
              </a:solidFill>
              <a:latin typeface="Comfortaa"/>
              <a:ea typeface="Comfortaa"/>
              <a:cs typeface="Comfortaa"/>
              <a:sym typeface="Comfortaa"/>
            </a:endParaRPr>
          </a:p>
        </p:txBody>
      </p:sp>
      <p:pic>
        <p:nvPicPr>
          <p:cNvPr id="127" name="Google Shape;127;p9"/>
          <p:cNvPicPr preferRelativeResize="0"/>
          <p:nvPr/>
        </p:nvPicPr>
        <p:blipFill rotWithShape="1">
          <a:blip r:embed="rId3">
            <a:alphaModFix/>
          </a:blip>
          <a:srcRect b="0" l="0" r="0" t="0"/>
          <a:stretch/>
        </p:blipFill>
        <p:spPr>
          <a:xfrm>
            <a:off x="5735275" y="1304798"/>
            <a:ext cx="2820176" cy="2791975"/>
          </a:xfrm>
          <a:prstGeom prst="rect">
            <a:avLst/>
          </a:prstGeom>
          <a:noFill/>
          <a:ln>
            <a:noFill/>
          </a:ln>
        </p:spPr>
      </p:pic>
      <p:sp>
        <p:nvSpPr>
          <p:cNvPr id="128" name="Google Shape;128;p9"/>
          <p:cNvSpPr txBox="1"/>
          <p:nvPr/>
        </p:nvSpPr>
        <p:spPr>
          <a:xfrm>
            <a:off x="7359300" y="4733275"/>
            <a:ext cx="1784700" cy="410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chemeClr val="lt1"/>
                </a:solidFill>
                <a:latin typeface="Comfortaa"/>
                <a:ea typeface="Comfortaa"/>
                <a:cs typeface="Comfortaa"/>
                <a:sym typeface="Comfortaa"/>
              </a:rPr>
              <a:t>Question #2</a:t>
            </a:r>
            <a:endParaRPr b="0" i="0" sz="1600" u="none" cap="none" strike="noStrike">
              <a:solidFill>
                <a:schemeClr val="lt1"/>
              </a:solidFill>
              <a:latin typeface="Comfortaa"/>
              <a:ea typeface="Comfortaa"/>
              <a:cs typeface="Comfortaa"/>
              <a:sym typeface="Comfortaa"/>
            </a:endParaRPr>
          </a:p>
        </p:txBody>
      </p:sp>
      <p:sp>
        <p:nvSpPr>
          <p:cNvPr id="129" name="Google Shape;129;p9"/>
          <p:cNvSpPr/>
          <p:nvPr/>
        </p:nvSpPr>
        <p:spPr>
          <a:xfrm>
            <a:off x="2067150" y="2842250"/>
            <a:ext cx="1335000" cy="734400"/>
          </a:xfrm>
          <a:prstGeom prst="leftArrow">
            <a:avLst>
              <a:gd fmla="val 49176" name="adj1"/>
              <a:gd fmla="val 50000" name="adj2"/>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