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5143500" cx="9144000"/>
  <p:notesSz cx="6858000" cy="9144000"/>
  <p:embeddedFontLst>
    <p:embeddedFont>
      <p:font typeface="EB Garamond"/>
      <p:regular r:id="rId38"/>
      <p:bold r:id="rId39"/>
      <p:italic r:id="rId40"/>
      <p:boldItalic r:id="rId41"/>
    </p:embeddedFont>
    <p:embeddedFont>
      <p:font typeface="Average"/>
      <p:regular r:id="rId42"/>
    </p:embeddedFont>
    <p:embeddedFont>
      <p:font typeface="Oswald"/>
      <p:regular r:id="rId43"/>
      <p:bold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 uri="http://customooxmlschemas.google.com/">
      <go:slidesCustomData xmlns:go="http://customooxmlschemas.google.com/" r:id="rId45" roundtripDataSignature="AMtx7mgpwk9CrCkKLd4mkykzJlvDdLdng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EBGaramond-italic.fntdata"/><Relationship Id="rId20" Type="http://schemas.openxmlformats.org/officeDocument/2006/relationships/slide" Target="slides/slide15.xml"/><Relationship Id="rId42" Type="http://schemas.openxmlformats.org/officeDocument/2006/relationships/font" Target="fonts/Average-regular.fntdata"/><Relationship Id="rId41" Type="http://schemas.openxmlformats.org/officeDocument/2006/relationships/font" Target="fonts/EBGaramond-boldItalic.fntdata"/><Relationship Id="rId22" Type="http://schemas.openxmlformats.org/officeDocument/2006/relationships/slide" Target="slides/slide17.xml"/><Relationship Id="rId44" Type="http://schemas.openxmlformats.org/officeDocument/2006/relationships/font" Target="fonts/Oswald-bold.fntdata"/><Relationship Id="rId21" Type="http://schemas.openxmlformats.org/officeDocument/2006/relationships/slide" Target="slides/slide16.xml"/><Relationship Id="rId43" Type="http://schemas.openxmlformats.org/officeDocument/2006/relationships/font" Target="fonts/Oswald-regular.fntdata"/><Relationship Id="rId24" Type="http://schemas.openxmlformats.org/officeDocument/2006/relationships/slide" Target="slides/slide19.xml"/><Relationship Id="rId23" Type="http://schemas.openxmlformats.org/officeDocument/2006/relationships/slide" Target="slides/slide18.xml"/><Relationship Id="rId45" Type="http://customschemas.google.com/relationships/presentationmetadata" Target="meta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font" Target="fonts/EBGaramond-bold.fntdata"/><Relationship Id="rId16" Type="http://schemas.openxmlformats.org/officeDocument/2006/relationships/slide" Target="slides/slide11.xml"/><Relationship Id="rId38" Type="http://schemas.openxmlformats.org/officeDocument/2006/relationships/font" Target="fonts/EBGaramond-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8" name="Google Shape;138;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Guam is the shortest, and easiest to say/spell. There are four others shown on this picture: Northern Mariana Islands, American Samoa, Puerto Rico, and U.S. Virgin Islands. Any of these five are correct answers. You should pick the one that is the easiest for you to remember/say/spell.</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5" name="Google Shape;145;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Guam is the shortest, and easiest to say/spell. There are four others shown on this picture: Northern Mariana Islands, American Samoa, Puerto Rico, and U.S. Virgin Islands. Any of these five are correct answers. You should pick the one that is the easiest for you to remember/say/spell.</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1" name="Google Shape;161;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7" name="Google Shape;18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2" name="Google Shape;20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 name="Google Shape;6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4" name="Google Shape;21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4" name="Google Shape;244;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For question #13, any of the holidays from this table are correct answers. You just need </a:t>
            </a:r>
            <a:r>
              <a:rPr lang="en" u="sng"/>
              <a:t>2</a:t>
            </a:r>
            <a:r>
              <a:rPr lang="en"/>
              <a:t>. Two of the most familiar holidays are </a:t>
            </a:r>
            <a:r>
              <a:rPr lang="en" u="sng"/>
              <a:t>Thanksgiving</a:t>
            </a:r>
            <a:r>
              <a:rPr lang="en"/>
              <a:t> and </a:t>
            </a:r>
            <a:r>
              <a:rPr lang="en" u="sng"/>
              <a:t>Christmas</a:t>
            </a:r>
            <a:r>
              <a:rPr lang="en"/>
              <a:t>, as most people do not have to work on these holidays. Pick the two holidays that are the easiest for you to remember/say/spell.</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6" name="Google Shape;286;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 name="Google Shape;8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 name="Google Shape;90;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6" name="Google Shape;96;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 name="Google Shape;10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34"/>
          <p:cNvGrpSpPr/>
          <p:nvPr/>
        </p:nvGrpSpPr>
        <p:grpSpPr>
          <a:xfrm>
            <a:off x="4350279" y="2855377"/>
            <a:ext cx="443589" cy="105632"/>
            <a:chOff x="4137525" y="2915950"/>
            <a:chExt cx="869100" cy="207000"/>
          </a:xfrm>
        </p:grpSpPr>
        <p:sp>
          <p:nvSpPr>
            <p:cNvPr id="11" name="Google Shape;11;p34"/>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34"/>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34"/>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4" name="Google Shape;14;p34"/>
          <p:cNvSpPr txBox="1"/>
          <p:nvPr>
            <p:ph type="ctrTitle"/>
          </p:nvPr>
        </p:nvSpPr>
        <p:spPr>
          <a:xfrm>
            <a:off x="671258" y="990800"/>
            <a:ext cx="7801500" cy="17301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800"/>
              <a:buNone/>
              <a:defRPr sz="4800"/>
            </a:lvl1pPr>
            <a:lvl2pPr lvl="1" algn="ctr">
              <a:lnSpc>
                <a:spcPct val="100000"/>
              </a:lnSpc>
              <a:spcBef>
                <a:spcPts val="0"/>
              </a:spcBef>
              <a:spcAft>
                <a:spcPts val="0"/>
              </a:spcAft>
              <a:buSzPts val="4800"/>
              <a:buNone/>
              <a:defRPr sz="4800"/>
            </a:lvl2pPr>
            <a:lvl3pPr lvl="2" algn="ctr">
              <a:lnSpc>
                <a:spcPct val="100000"/>
              </a:lnSpc>
              <a:spcBef>
                <a:spcPts val="0"/>
              </a:spcBef>
              <a:spcAft>
                <a:spcPts val="0"/>
              </a:spcAft>
              <a:buSzPts val="4800"/>
              <a:buNone/>
              <a:defRPr sz="4800"/>
            </a:lvl3pPr>
            <a:lvl4pPr lvl="3" algn="ctr">
              <a:lnSpc>
                <a:spcPct val="100000"/>
              </a:lnSpc>
              <a:spcBef>
                <a:spcPts val="0"/>
              </a:spcBef>
              <a:spcAft>
                <a:spcPts val="0"/>
              </a:spcAft>
              <a:buSzPts val="4800"/>
              <a:buNone/>
              <a:defRPr sz="4800"/>
            </a:lvl4pPr>
            <a:lvl5pPr lvl="4" algn="ctr">
              <a:lnSpc>
                <a:spcPct val="100000"/>
              </a:lnSpc>
              <a:spcBef>
                <a:spcPts val="0"/>
              </a:spcBef>
              <a:spcAft>
                <a:spcPts val="0"/>
              </a:spcAft>
              <a:buSzPts val="4800"/>
              <a:buNone/>
              <a:defRPr sz="4800"/>
            </a:lvl5pPr>
            <a:lvl6pPr lvl="5" algn="ctr">
              <a:lnSpc>
                <a:spcPct val="100000"/>
              </a:lnSpc>
              <a:spcBef>
                <a:spcPts val="0"/>
              </a:spcBef>
              <a:spcAft>
                <a:spcPts val="0"/>
              </a:spcAft>
              <a:buSzPts val="4800"/>
              <a:buNone/>
              <a:defRPr sz="4800"/>
            </a:lvl6pPr>
            <a:lvl7pPr lvl="6" algn="ctr">
              <a:lnSpc>
                <a:spcPct val="100000"/>
              </a:lnSpc>
              <a:spcBef>
                <a:spcPts val="0"/>
              </a:spcBef>
              <a:spcAft>
                <a:spcPts val="0"/>
              </a:spcAft>
              <a:buSzPts val="4800"/>
              <a:buNone/>
              <a:defRPr sz="4800"/>
            </a:lvl7pPr>
            <a:lvl8pPr lvl="7" algn="ctr">
              <a:lnSpc>
                <a:spcPct val="100000"/>
              </a:lnSpc>
              <a:spcBef>
                <a:spcPts val="0"/>
              </a:spcBef>
              <a:spcAft>
                <a:spcPts val="0"/>
              </a:spcAft>
              <a:buSzPts val="4800"/>
              <a:buNone/>
              <a:defRPr sz="4800"/>
            </a:lvl8pPr>
            <a:lvl9pPr lvl="8" algn="ctr">
              <a:lnSpc>
                <a:spcPct val="100000"/>
              </a:lnSpc>
              <a:spcBef>
                <a:spcPts val="0"/>
              </a:spcBef>
              <a:spcAft>
                <a:spcPts val="0"/>
              </a:spcAft>
              <a:buSzPts val="4800"/>
              <a:buNone/>
              <a:defRPr sz="4800"/>
            </a:lvl9pPr>
          </a:lstStyle>
          <a:p/>
        </p:txBody>
      </p:sp>
      <p:sp>
        <p:nvSpPr>
          <p:cNvPr id="15" name="Google Shape;15;p34"/>
          <p:cNvSpPr txBox="1"/>
          <p:nvPr>
            <p:ph idx="1" type="subTitle"/>
          </p:nvPr>
        </p:nvSpPr>
        <p:spPr>
          <a:xfrm>
            <a:off x="671250" y="3174876"/>
            <a:ext cx="78015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34"/>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43"/>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7" name="Google Shape;47;p43"/>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Google Shape;48;p43"/>
          <p:cNvSpPr txBox="1"/>
          <p:nvPr>
            <p:ph type="title"/>
          </p:nvPr>
        </p:nvSpPr>
        <p:spPr>
          <a:xfrm>
            <a:off x="265500" y="1081400"/>
            <a:ext cx="4045200" cy="1710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9" name="Google Shape;49;p43"/>
          <p:cNvSpPr txBox="1"/>
          <p:nvPr>
            <p:ph idx="1" type="subTitle"/>
          </p:nvPr>
        </p:nvSpPr>
        <p:spPr>
          <a:xfrm>
            <a:off x="265500" y="2845201"/>
            <a:ext cx="4045200" cy="13455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50" name="Google Shape;50;p43"/>
          <p:cNvSpPr txBox="1"/>
          <p:nvPr>
            <p:ph idx="2" type="body"/>
          </p:nvPr>
        </p:nvSpPr>
        <p:spPr>
          <a:xfrm>
            <a:off x="4939500" y="724200"/>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Clr>
                <a:schemeClr val="lt1"/>
              </a:buClr>
              <a:buSzPts val="1800"/>
              <a:buChar char="●"/>
              <a:defRPr>
                <a:solidFill>
                  <a:schemeClr val="lt1"/>
                </a:solidFill>
              </a:defRPr>
            </a:lvl1pPr>
            <a:lvl2pPr indent="-317500" lvl="1" marL="914400" algn="l">
              <a:lnSpc>
                <a:spcPct val="115000"/>
              </a:lnSpc>
              <a:spcBef>
                <a:spcPts val="1600"/>
              </a:spcBef>
              <a:spcAft>
                <a:spcPts val="0"/>
              </a:spcAft>
              <a:buClr>
                <a:schemeClr val="lt1"/>
              </a:buClr>
              <a:buSzPts val="1400"/>
              <a:buChar char="○"/>
              <a:defRPr>
                <a:solidFill>
                  <a:schemeClr val="lt1"/>
                </a:solidFill>
              </a:defRPr>
            </a:lvl2pPr>
            <a:lvl3pPr indent="-317500" lvl="2" marL="1371600" algn="l">
              <a:lnSpc>
                <a:spcPct val="115000"/>
              </a:lnSpc>
              <a:spcBef>
                <a:spcPts val="1600"/>
              </a:spcBef>
              <a:spcAft>
                <a:spcPts val="0"/>
              </a:spcAft>
              <a:buClr>
                <a:schemeClr val="lt1"/>
              </a:buClr>
              <a:buSzPts val="1400"/>
              <a:buChar char="■"/>
              <a:defRPr>
                <a:solidFill>
                  <a:schemeClr val="lt1"/>
                </a:solidFill>
              </a:defRPr>
            </a:lvl3pPr>
            <a:lvl4pPr indent="-317500" lvl="3" marL="1828800" algn="l">
              <a:lnSpc>
                <a:spcPct val="115000"/>
              </a:lnSpc>
              <a:spcBef>
                <a:spcPts val="1600"/>
              </a:spcBef>
              <a:spcAft>
                <a:spcPts val="0"/>
              </a:spcAft>
              <a:buClr>
                <a:schemeClr val="lt1"/>
              </a:buClr>
              <a:buSzPts val="1400"/>
              <a:buChar char="●"/>
              <a:defRPr>
                <a:solidFill>
                  <a:schemeClr val="lt1"/>
                </a:solidFill>
              </a:defRPr>
            </a:lvl4pPr>
            <a:lvl5pPr indent="-317500" lvl="4" marL="2286000" algn="l">
              <a:lnSpc>
                <a:spcPct val="115000"/>
              </a:lnSpc>
              <a:spcBef>
                <a:spcPts val="1600"/>
              </a:spcBef>
              <a:spcAft>
                <a:spcPts val="0"/>
              </a:spcAft>
              <a:buClr>
                <a:schemeClr val="lt1"/>
              </a:buClr>
              <a:buSzPts val="1400"/>
              <a:buChar char="○"/>
              <a:defRPr>
                <a:solidFill>
                  <a:schemeClr val="lt1"/>
                </a:solidFill>
              </a:defRPr>
            </a:lvl5pPr>
            <a:lvl6pPr indent="-317500" lvl="5" marL="2743200" algn="l">
              <a:lnSpc>
                <a:spcPct val="115000"/>
              </a:lnSpc>
              <a:spcBef>
                <a:spcPts val="1600"/>
              </a:spcBef>
              <a:spcAft>
                <a:spcPts val="0"/>
              </a:spcAft>
              <a:buClr>
                <a:schemeClr val="lt1"/>
              </a:buClr>
              <a:buSzPts val="1400"/>
              <a:buChar char="■"/>
              <a:defRPr>
                <a:solidFill>
                  <a:schemeClr val="lt1"/>
                </a:solidFill>
              </a:defRPr>
            </a:lvl6pPr>
            <a:lvl7pPr indent="-317500" lvl="6" marL="3200400" algn="l">
              <a:lnSpc>
                <a:spcPct val="115000"/>
              </a:lnSpc>
              <a:spcBef>
                <a:spcPts val="1600"/>
              </a:spcBef>
              <a:spcAft>
                <a:spcPts val="0"/>
              </a:spcAft>
              <a:buClr>
                <a:schemeClr val="lt1"/>
              </a:buClr>
              <a:buSzPts val="1400"/>
              <a:buChar char="●"/>
              <a:defRPr>
                <a:solidFill>
                  <a:schemeClr val="lt1"/>
                </a:solidFill>
              </a:defRPr>
            </a:lvl7pPr>
            <a:lvl8pPr indent="-317500" lvl="7" marL="3657600" algn="l">
              <a:lnSpc>
                <a:spcPct val="115000"/>
              </a:lnSpc>
              <a:spcBef>
                <a:spcPts val="1600"/>
              </a:spcBef>
              <a:spcAft>
                <a:spcPts val="0"/>
              </a:spcAft>
              <a:buClr>
                <a:schemeClr val="lt1"/>
              </a:buClr>
              <a:buSzPts val="1400"/>
              <a:buChar char="○"/>
              <a:defRPr>
                <a:solidFill>
                  <a:schemeClr val="lt1"/>
                </a:solidFill>
              </a:defRPr>
            </a:lvl8pPr>
            <a:lvl9pPr indent="-317500" lvl="8" marL="4114800" algn="l">
              <a:lnSpc>
                <a:spcPct val="115000"/>
              </a:lnSpc>
              <a:spcBef>
                <a:spcPts val="1600"/>
              </a:spcBef>
              <a:spcAft>
                <a:spcPts val="1600"/>
              </a:spcAft>
              <a:buClr>
                <a:schemeClr val="lt1"/>
              </a:buClr>
              <a:buSzPts val="1400"/>
              <a:buChar char="■"/>
              <a:defRPr>
                <a:solidFill>
                  <a:schemeClr val="lt1"/>
                </a:solidFill>
              </a:defRPr>
            </a:lvl9pPr>
          </a:lstStyle>
          <a:p/>
        </p:txBody>
      </p:sp>
      <p:sp>
        <p:nvSpPr>
          <p:cNvPr id="51" name="Google Shape;51;p43"/>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2" name="Shape 52"/>
        <p:cNvGrpSpPr/>
        <p:nvPr/>
      </p:nvGrpSpPr>
      <p:grpSpPr>
        <a:xfrm>
          <a:off x="0" y="0"/>
          <a:ext cx="0" cy="0"/>
          <a:chOff x="0" y="0"/>
          <a:chExt cx="0" cy="0"/>
        </a:xfrm>
      </p:grpSpPr>
      <p:sp>
        <p:nvSpPr>
          <p:cNvPr id="53" name="Google Shape;53;p44"/>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54" name="Google Shape;54;p44"/>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3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19" name="Google Shape;19;p3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0" name="Google Shape;20;p35"/>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1" name="Shape 21"/>
        <p:cNvGrpSpPr/>
        <p:nvPr/>
      </p:nvGrpSpPr>
      <p:grpSpPr>
        <a:xfrm>
          <a:off x="0" y="0"/>
          <a:ext cx="0" cy="0"/>
          <a:chOff x="0" y="0"/>
          <a:chExt cx="0" cy="0"/>
        </a:xfrm>
      </p:grpSpPr>
      <p:sp>
        <p:nvSpPr>
          <p:cNvPr id="22" name="Google Shape;22;p36"/>
          <p:cNvSpPr txBox="1"/>
          <p:nvPr>
            <p:ph hasCustomPrompt="1" type="title"/>
          </p:nvPr>
        </p:nvSpPr>
        <p:spPr>
          <a:xfrm>
            <a:off x="311700" y="1255275"/>
            <a:ext cx="8520600" cy="1890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3" name="Google Shape;23;p36"/>
          <p:cNvSpPr txBox="1"/>
          <p:nvPr>
            <p:ph idx="1" type="body"/>
          </p:nvPr>
        </p:nvSpPr>
        <p:spPr>
          <a:xfrm>
            <a:off x="311700" y="32284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24" name="Google Shape;24;p36"/>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27" name="Google Shape;27;p3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8" name="Google Shape;28;p3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9" name="Google Shape;29;p37"/>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sp>
        <p:nvSpPr>
          <p:cNvPr id="31" name="Google Shape;31;p38"/>
          <p:cNvSpPr txBox="1"/>
          <p:nvPr>
            <p:ph type="title"/>
          </p:nvPr>
        </p:nvSpPr>
        <p:spPr>
          <a:xfrm>
            <a:off x="671250" y="2141250"/>
            <a:ext cx="7852200" cy="861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2" name="Google Shape;32;p38"/>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3" name="Shape 33"/>
        <p:cNvGrpSpPr/>
        <p:nvPr/>
      </p:nvGrpSpPr>
      <p:grpSpPr>
        <a:xfrm>
          <a:off x="0" y="0"/>
          <a:ext cx="0" cy="0"/>
          <a:chOff x="0" y="0"/>
          <a:chExt cx="0" cy="0"/>
        </a:xfrm>
      </p:grpSpPr>
      <p:sp>
        <p:nvSpPr>
          <p:cNvPr id="34" name="Google Shape;34;p39"/>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5" name="Shape 35"/>
        <p:cNvGrpSpPr/>
        <p:nvPr/>
      </p:nvGrpSpPr>
      <p:grpSpPr>
        <a:xfrm>
          <a:off x="0" y="0"/>
          <a:ext cx="0" cy="0"/>
          <a:chOff x="0" y="0"/>
          <a:chExt cx="0" cy="0"/>
        </a:xfrm>
      </p:grpSpPr>
      <p:sp>
        <p:nvSpPr>
          <p:cNvPr id="36" name="Google Shape;36;p4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3000"/>
              <a:buNone/>
              <a:defRPr/>
            </a:lvl2pPr>
            <a:lvl3pPr lvl="2" algn="l">
              <a:lnSpc>
                <a:spcPct val="100000"/>
              </a:lnSpc>
              <a:spcBef>
                <a:spcPts val="0"/>
              </a:spcBef>
              <a:spcAft>
                <a:spcPts val="0"/>
              </a:spcAft>
              <a:buSzPts val="3000"/>
              <a:buNone/>
              <a:defRPr/>
            </a:lvl3pPr>
            <a:lvl4pPr lvl="3" algn="l">
              <a:lnSpc>
                <a:spcPct val="100000"/>
              </a:lnSpc>
              <a:spcBef>
                <a:spcPts val="0"/>
              </a:spcBef>
              <a:spcAft>
                <a:spcPts val="0"/>
              </a:spcAft>
              <a:buSzPts val="3000"/>
              <a:buNone/>
              <a:defRPr/>
            </a:lvl4pPr>
            <a:lvl5pPr lvl="4" algn="l">
              <a:lnSpc>
                <a:spcPct val="100000"/>
              </a:lnSpc>
              <a:spcBef>
                <a:spcPts val="0"/>
              </a:spcBef>
              <a:spcAft>
                <a:spcPts val="0"/>
              </a:spcAft>
              <a:buSzPts val="3000"/>
              <a:buNone/>
              <a:defRPr/>
            </a:lvl5pPr>
            <a:lvl6pPr lvl="5" algn="l">
              <a:lnSpc>
                <a:spcPct val="100000"/>
              </a:lnSpc>
              <a:spcBef>
                <a:spcPts val="0"/>
              </a:spcBef>
              <a:spcAft>
                <a:spcPts val="0"/>
              </a:spcAft>
              <a:buSzPts val="3000"/>
              <a:buNone/>
              <a:defRPr/>
            </a:lvl6pPr>
            <a:lvl7pPr lvl="6" algn="l">
              <a:lnSpc>
                <a:spcPct val="100000"/>
              </a:lnSpc>
              <a:spcBef>
                <a:spcPts val="0"/>
              </a:spcBef>
              <a:spcAft>
                <a:spcPts val="0"/>
              </a:spcAft>
              <a:buSzPts val="3000"/>
              <a:buNone/>
              <a:defRPr/>
            </a:lvl7pPr>
            <a:lvl8pPr lvl="7" algn="l">
              <a:lnSpc>
                <a:spcPct val="100000"/>
              </a:lnSpc>
              <a:spcBef>
                <a:spcPts val="0"/>
              </a:spcBef>
              <a:spcAft>
                <a:spcPts val="0"/>
              </a:spcAft>
              <a:buSzPts val="3000"/>
              <a:buNone/>
              <a:defRPr/>
            </a:lvl8pPr>
            <a:lvl9pPr lvl="8" algn="l">
              <a:lnSpc>
                <a:spcPct val="100000"/>
              </a:lnSpc>
              <a:spcBef>
                <a:spcPts val="0"/>
              </a:spcBef>
              <a:spcAft>
                <a:spcPts val="0"/>
              </a:spcAft>
              <a:buSzPts val="3000"/>
              <a:buNone/>
              <a:defRPr/>
            </a:lvl9pPr>
          </a:lstStyle>
          <a:p/>
        </p:txBody>
      </p:sp>
      <p:sp>
        <p:nvSpPr>
          <p:cNvPr id="37" name="Google Shape;37;p40"/>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8" name="Shape 38"/>
        <p:cNvGrpSpPr/>
        <p:nvPr/>
      </p:nvGrpSpPr>
      <p:grpSpPr>
        <a:xfrm>
          <a:off x="0" y="0"/>
          <a:ext cx="0" cy="0"/>
          <a:chOff x="0" y="0"/>
          <a:chExt cx="0" cy="0"/>
        </a:xfrm>
      </p:grpSpPr>
      <p:sp>
        <p:nvSpPr>
          <p:cNvPr id="39" name="Google Shape;39;p41"/>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40" name="Google Shape;40;p41"/>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41" name="Google Shape;41;p4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42" name="Shape 42"/>
        <p:cNvGrpSpPr/>
        <p:nvPr/>
      </p:nvGrpSpPr>
      <p:grpSpPr>
        <a:xfrm>
          <a:off x="0" y="0"/>
          <a:ext cx="0" cy="0"/>
          <a:chOff x="0" y="0"/>
          <a:chExt cx="0" cy="0"/>
        </a:xfrm>
      </p:grpSpPr>
      <p:sp>
        <p:nvSpPr>
          <p:cNvPr id="43" name="Google Shape;43;p42"/>
          <p:cNvSpPr txBox="1"/>
          <p:nvPr>
            <p:ph type="title"/>
          </p:nvPr>
        </p:nvSpPr>
        <p:spPr>
          <a:xfrm>
            <a:off x="490250" y="526350"/>
            <a:ext cx="62271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p:txBody>
      </p:sp>
      <p:sp>
        <p:nvSpPr>
          <p:cNvPr id="44" name="Google Shape;44;p42"/>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lt1"/>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3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1pPr>
            <a:lvl2pPr lvl="1"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2pPr>
            <a:lvl3pPr lvl="2"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3pPr>
            <a:lvl4pPr lvl="3"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4pPr>
            <a:lvl5pPr lvl="4"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5pPr>
            <a:lvl6pPr lvl="5"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6pPr>
            <a:lvl7pPr lvl="6"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7pPr>
            <a:lvl8pPr lvl="7"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8pPr>
            <a:lvl9pPr lvl="8" marR="0" rtl="0" algn="l">
              <a:lnSpc>
                <a:spcPct val="100000"/>
              </a:lnSpc>
              <a:spcBef>
                <a:spcPts val="0"/>
              </a:spcBef>
              <a:spcAft>
                <a:spcPts val="0"/>
              </a:spcAft>
              <a:buClr>
                <a:schemeClr val="dk1"/>
              </a:buClr>
              <a:buSzPts val="3000"/>
              <a:buFont typeface="Oswald"/>
              <a:buNone/>
              <a:defRPr b="0" i="0" sz="3000" u="none" cap="none" strike="noStrike">
                <a:solidFill>
                  <a:schemeClr val="dk1"/>
                </a:solidFill>
                <a:latin typeface="Oswald"/>
                <a:ea typeface="Oswald"/>
                <a:cs typeface="Oswald"/>
                <a:sym typeface="Oswald"/>
              </a:defRPr>
            </a:lvl9pPr>
          </a:lstStyle>
          <a:p/>
        </p:txBody>
      </p:sp>
      <p:sp>
        <p:nvSpPr>
          <p:cNvPr id="7" name="Google Shape;7;p3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accent3"/>
              </a:buClr>
              <a:buSzPts val="1800"/>
              <a:buFont typeface="Average"/>
              <a:buChar char="●"/>
              <a:defRPr b="0" i="0" sz="1800" u="none" cap="none" strike="noStrike">
                <a:solidFill>
                  <a:schemeClr val="accent3"/>
                </a:solidFill>
                <a:latin typeface="Average"/>
                <a:ea typeface="Average"/>
                <a:cs typeface="Average"/>
                <a:sym typeface="Average"/>
              </a:defRPr>
            </a:lvl1pPr>
            <a:lvl2pPr indent="-317500" lvl="1" marL="914400" marR="0" rtl="0" algn="l">
              <a:lnSpc>
                <a:spcPct val="115000"/>
              </a:lnSpc>
              <a:spcBef>
                <a:spcPts val="160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2pPr>
            <a:lvl3pPr indent="-317500" lvl="2" marL="1371600" marR="0" rtl="0" algn="l">
              <a:lnSpc>
                <a:spcPct val="115000"/>
              </a:lnSpc>
              <a:spcBef>
                <a:spcPts val="160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3pPr>
            <a:lvl4pPr indent="-317500" lvl="3" marL="1828800" marR="0" rtl="0" algn="l">
              <a:lnSpc>
                <a:spcPct val="115000"/>
              </a:lnSpc>
              <a:spcBef>
                <a:spcPts val="160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4pPr>
            <a:lvl5pPr indent="-317500" lvl="4" marL="2286000" marR="0" rtl="0" algn="l">
              <a:lnSpc>
                <a:spcPct val="115000"/>
              </a:lnSpc>
              <a:spcBef>
                <a:spcPts val="160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5pPr>
            <a:lvl6pPr indent="-317500" lvl="5" marL="2743200" marR="0" rtl="0" algn="l">
              <a:lnSpc>
                <a:spcPct val="115000"/>
              </a:lnSpc>
              <a:spcBef>
                <a:spcPts val="160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6pPr>
            <a:lvl7pPr indent="-317500" lvl="6" marL="3200400" marR="0" rtl="0" algn="l">
              <a:lnSpc>
                <a:spcPct val="115000"/>
              </a:lnSpc>
              <a:spcBef>
                <a:spcPts val="160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7pPr>
            <a:lvl8pPr indent="-317500" lvl="7" marL="3657600" marR="0" rtl="0" algn="l">
              <a:lnSpc>
                <a:spcPct val="115000"/>
              </a:lnSpc>
              <a:spcBef>
                <a:spcPts val="1600"/>
              </a:spcBef>
              <a:spcAft>
                <a:spcPts val="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8pPr>
            <a:lvl9pPr indent="-317500" lvl="8" marL="4114800" marR="0" rtl="0" algn="l">
              <a:lnSpc>
                <a:spcPct val="115000"/>
              </a:lnSpc>
              <a:spcBef>
                <a:spcPts val="1600"/>
              </a:spcBef>
              <a:spcAft>
                <a:spcPts val="1600"/>
              </a:spcAft>
              <a:buClr>
                <a:schemeClr val="accent3"/>
              </a:buClr>
              <a:buSzPts val="1400"/>
              <a:buFont typeface="Average"/>
              <a:buChar char="■"/>
              <a:defRPr b="0" i="0" sz="1400" u="none" cap="none" strike="noStrike">
                <a:solidFill>
                  <a:schemeClr val="accent3"/>
                </a:solidFill>
                <a:latin typeface="Average"/>
                <a:ea typeface="Average"/>
                <a:cs typeface="Average"/>
                <a:sym typeface="Average"/>
              </a:defRPr>
            </a:lvl9pPr>
          </a:lstStyle>
          <a:p/>
        </p:txBody>
      </p:sp>
      <p:sp>
        <p:nvSpPr>
          <p:cNvPr id="8" name="Google Shape;8;p33"/>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mc:Choice Requires="p14">
      <p:transition spd="slow" p14:dur="1000">
        <p14:flip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jp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8.jp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8.jp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8.jp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8.jp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3.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3.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jp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
          <p:cNvSpPr txBox="1"/>
          <p:nvPr>
            <p:ph type="ctrTitle"/>
          </p:nvPr>
        </p:nvSpPr>
        <p:spPr>
          <a:xfrm>
            <a:off x="671258" y="990800"/>
            <a:ext cx="7801500" cy="1730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4800"/>
              <a:buNone/>
            </a:pPr>
            <a:r>
              <a:rPr lang="en">
                <a:latin typeface="EB Garamond"/>
                <a:ea typeface="EB Garamond"/>
                <a:cs typeface="EB Garamond"/>
                <a:sym typeface="EB Garamond"/>
              </a:rPr>
              <a:t>Citizenship Class</a:t>
            </a:r>
            <a:endParaRPr>
              <a:latin typeface="EB Garamond"/>
              <a:ea typeface="EB Garamond"/>
              <a:cs typeface="EB Garamond"/>
              <a:sym typeface="EB Garamond"/>
            </a:endParaRPr>
          </a:p>
        </p:txBody>
      </p:sp>
      <p:sp>
        <p:nvSpPr>
          <p:cNvPr id="60" name="Google Shape;60;p1"/>
          <p:cNvSpPr txBox="1"/>
          <p:nvPr>
            <p:ph idx="1" type="subTitle"/>
          </p:nvPr>
        </p:nvSpPr>
        <p:spPr>
          <a:xfrm>
            <a:off x="671250" y="3174876"/>
            <a:ext cx="7801500" cy="792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100"/>
              <a:buNone/>
            </a:pPr>
            <a:r>
              <a:rPr lang="en" sz="3600">
                <a:solidFill>
                  <a:schemeClr val="accent5"/>
                </a:solidFill>
                <a:latin typeface="EB Garamond"/>
                <a:ea typeface="EB Garamond"/>
                <a:cs typeface="EB Garamond"/>
                <a:sym typeface="EB Garamond"/>
              </a:rPr>
              <a:t>Session 1: Introductions, Maps, Symbols, and Holidays</a:t>
            </a:r>
            <a:endParaRPr sz="3600">
              <a:solidFill>
                <a:schemeClr val="accent5"/>
              </a:solidFill>
              <a:latin typeface="EB Garamond"/>
              <a:ea typeface="EB Garamond"/>
              <a:cs typeface="EB Garamond"/>
              <a:sym typeface="EB Garamon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10"/>
          <p:cNvSpPr txBox="1"/>
          <p:nvPr>
            <p:ph type="title"/>
          </p:nvPr>
        </p:nvSpPr>
        <p:spPr>
          <a:xfrm>
            <a:off x="311700" y="445025"/>
            <a:ext cx="8520600" cy="1081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The </a:t>
            </a:r>
            <a:r>
              <a:rPr lang="en" u="sng">
                <a:latin typeface="EB Garamond"/>
                <a:ea typeface="EB Garamond"/>
                <a:cs typeface="EB Garamond"/>
                <a:sym typeface="EB Garamond"/>
              </a:rPr>
              <a:t>Pacific Ocean</a:t>
            </a:r>
            <a:r>
              <a:rPr lang="en">
                <a:latin typeface="EB Garamond"/>
                <a:ea typeface="EB Garamond"/>
                <a:cs typeface="EB Garamond"/>
                <a:sym typeface="EB Garamond"/>
              </a:rPr>
              <a:t> is on the west coast of the United States. The </a:t>
            </a:r>
            <a:r>
              <a:rPr lang="en" u="sng">
                <a:latin typeface="EB Garamond"/>
                <a:ea typeface="EB Garamond"/>
                <a:cs typeface="EB Garamond"/>
                <a:sym typeface="EB Garamond"/>
              </a:rPr>
              <a:t>Atlantic Ocean</a:t>
            </a:r>
            <a:r>
              <a:rPr lang="en">
                <a:latin typeface="EB Garamond"/>
                <a:ea typeface="EB Garamond"/>
                <a:cs typeface="EB Garamond"/>
                <a:sym typeface="EB Garamond"/>
              </a:rPr>
              <a:t> is on the east coast.</a:t>
            </a:r>
            <a:endParaRPr>
              <a:latin typeface="EB Garamond"/>
              <a:ea typeface="EB Garamond"/>
              <a:cs typeface="EB Garamond"/>
              <a:sym typeface="EB Garamond"/>
            </a:endParaRPr>
          </a:p>
        </p:txBody>
      </p:sp>
      <p:pic>
        <p:nvPicPr>
          <p:cNvPr id="129" name="Google Shape;129;p10"/>
          <p:cNvPicPr preferRelativeResize="0"/>
          <p:nvPr/>
        </p:nvPicPr>
        <p:blipFill rotWithShape="1">
          <a:blip r:embed="rId3">
            <a:alphaModFix/>
          </a:blip>
          <a:srcRect b="0" l="0" r="0" t="0"/>
          <a:stretch/>
        </p:blipFill>
        <p:spPr>
          <a:xfrm>
            <a:off x="2797650" y="1526525"/>
            <a:ext cx="3548700" cy="3563100"/>
          </a:xfrm>
          <a:prstGeom prst="rect">
            <a:avLst/>
          </a:prstGeom>
          <a:noFill/>
          <a:ln>
            <a:noFill/>
          </a:ln>
        </p:spPr>
      </p:pic>
      <p:pic>
        <p:nvPicPr>
          <p:cNvPr id="130" name="Google Shape;130;p10"/>
          <p:cNvPicPr preferRelativeResize="0"/>
          <p:nvPr/>
        </p:nvPicPr>
        <p:blipFill rotWithShape="1">
          <a:blip r:embed="rId4">
            <a:alphaModFix/>
          </a:blip>
          <a:srcRect b="0" l="0" r="0" t="0"/>
          <a:stretch/>
        </p:blipFill>
        <p:spPr>
          <a:xfrm>
            <a:off x="2797648" y="1526526"/>
            <a:ext cx="1595350" cy="1633725"/>
          </a:xfrm>
          <a:prstGeom prst="rect">
            <a:avLst/>
          </a:prstGeom>
          <a:noFill/>
          <a:ln>
            <a:noFill/>
          </a:ln>
        </p:spPr>
      </p:pic>
      <p:sp>
        <p:nvSpPr>
          <p:cNvPr id="131" name="Google Shape;131;p10"/>
          <p:cNvSpPr/>
          <p:nvPr/>
        </p:nvSpPr>
        <p:spPr>
          <a:xfrm rot="1473915">
            <a:off x="1707413" y="3692599"/>
            <a:ext cx="1395620" cy="697549"/>
          </a:xfrm>
          <a:prstGeom prst="rightArrow">
            <a:avLst>
              <a:gd fmla="val 50000" name="adj1"/>
              <a:gd fmla="val 50000" name="adj2"/>
            </a:avLst>
          </a:prstGeom>
          <a:solidFill>
            <a:schemeClr val="dk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10"/>
          <p:cNvSpPr txBox="1"/>
          <p:nvPr/>
        </p:nvSpPr>
        <p:spPr>
          <a:xfrm>
            <a:off x="0" y="3160250"/>
            <a:ext cx="20352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accent5"/>
                </a:solidFill>
                <a:latin typeface="EB Garamond"/>
                <a:ea typeface="EB Garamond"/>
                <a:cs typeface="EB Garamond"/>
                <a:sym typeface="EB Garamond"/>
              </a:rPr>
              <a:t>Pacific Ocean</a:t>
            </a:r>
            <a:endParaRPr b="0" i="0" sz="2100" u="none" cap="none" strike="noStrike">
              <a:solidFill>
                <a:schemeClr val="accent5"/>
              </a:solidFill>
              <a:latin typeface="EB Garamond"/>
              <a:ea typeface="EB Garamond"/>
              <a:cs typeface="EB Garamond"/>
              <a:sym typeface="EB Garamond"/>
            </a:endParaRPr>
          </a:p>
        </p:txBody>
      </p:sp>
      <p:sp>
        <p:nvSpPr>
          <p:cNvPr id="133" name="Google Shape;133;p10"/>
          <p:cNvSpPr/>
          <p:nvPr/>
        </p:nvSpPr>
        <p:spPr>
          <a:xfrm rot="9513873">
            <a:off x="5726907" y="3604483"/>
            <a:ext cx="1395529" cy="697485"/>
          </a:xfrm>
          <a:prstGeom prst="rightArrow">
            <a:avLst>
              <a:gd fmla="val 50000" name="adj1"/>
              <a:gd fmla="val 50000" name="adj2"/>
            </a:avLst>
          </a:prstGeom>
          <a:solidFill>
            <a:schemeClr val="dk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10"/>
          <p:cNvSpPr txBox="1"/>
          <p:nvPr/>
        </p:nvSpPr>
        <p:spPr>
          <a:xfrm>
            <a:off x="6957000" y="3247475"/>
            <a:ext cx="20352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accent5"/>
                </a:solidFill>
                <a:latin typeface="EB Garamond"/>
                <a:ea typeface="EB Garamond"/>
                <a:cs typeface="EB Garamond"/>
                <a:sym typeface="EB Garamond"/>
              </a:rPr>
              <a:t>Atlantic Ocean</a:t>
            </a:r>
            <a:endParaRPr b="0" i="0" sz="2100" u="none" cap="none" strike="noStrike">
              <a:solidFill>
                <a:schemeClr val="accent5"/>
              </a:solidFill>
              <a:latin typeface="EB Garamond"/>
              <a:ea typeface="EB Garamond"/>
              <a:cs typeface="EB Garamond"/>
              <a:sym typeface="EB Garamond"/>
            </a:endParaRPr>
          </a:p>
        </p:txBody>
      </p:sp>
      <p:sp>
        <p:nvSpPr>
          <p:cNvPr id="135" name="Google Shape;135;p10"/>
          <p:cNvSpPr txBox="1"/>
          <p:nvPr/>
        </p:nvSpPr>
        <p:spPr>
          <a:xfrm>
            <a:off x="0" y="0"/>
            <a:ext cx="3067500" cy="6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EB Garamond"/>
                <a:ea typeface="EB Garamond"/>
                <a:cs typeface="EB Garamond"/>
                <a:sym typeface="EB Garamond"/>
              </a:rPr>
              <a:t>Question #2 and #3:</a:t>
            </a:r>
            <a:endParaRPr b="0" i="0" sz="2400" u="none" cap="none" strike="noStrike">
              <a:solidFill>
                <a:schemeClr val="dk1"/>
              </a:solidFill>
              <a:latin typeface="EB Garamond"/>
              <a:ea typeface="EB Garamond"/>
              <a:cs typeface="EB Garamond"/>
              <a:sym typeface="EB Garamon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1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The United States has states and territories. The territories are shown on the map. Guam is a US Territory.</a:t>
            </a:r>
            <a:endParaRPr>
              <a:latin typeface="EB Garamond"/>
              <a:ea typeface="EB Garamond"/>
              <a:cs typeface="EB Garamond"/>
              <a:sym typeface="EB Garamond"/>
            </a:endParaRPr>
          </a:p>
        </p:txBody>
      </p:sp>
      <p:pic>
        <p:nvPicPr>
          <p:cNvPr id="141" name="Google Shape;141;p11"/>
          <p:cNvPicPr preferRelativeResize="0"/>
          <p:nvPr/>
        </p:nvPicPr>
        <p:blipFill rotWithShape="1">
          <a:blip r:embed="rId3">
            <a:alphaModFix/>
          </a:blip>
          <a:srcRect b="0" l="0" r="0" t="0"/>
          <a:stretch/>
        </p:blipFill>
        <p:spPr>
          <a:xfrm>
            <a:off x="311700" y="1560414"/>
            <a:ext cx="8520600" cy="3428109"/>
          </a:xfrm>
          <a:prstGeom prst="rect">
            <a:avLst/>
          </a:prstGeom>
          <a:noFill/>
          <a:ln>
            <a:noFill/>
          </a:ln>
        </p:spPr>
      </p:pic>
      <p:sp>
        <p:nvSpPr>
          <p:cNvPr id="142" name="Google Shape;142;p11"/>
          <p:cNvSpPr/>
          <p:nvPr/>
        </p:nvSpPr>
        <p:spPr>
          <a:xfrm>
            <a:off x="203525" y="3663400"/>
            <a:ext cx="1323000" cy="4215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sp>
        <p:nvSpPr>
          <p:cNvPr id="147" name="Google Shape;147;p12"/>
          <p:cNvSpPr txBox="1"/>
          <p:nvPr>
            <p:ph type="title"/>
          </p:nvPr>
        </p:nvSpPr>
        <p:spPr>
          <a:xfrm>
            <a:off x="311700" y="445025"/>
            <a:ext cx="8520600" cy="10356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The United States has states and territories. The territories are shown on the map. </a:t>
            </a:r>
            <a:r>
              <a:rPr lang="en" u="sng">
                <a:latin typeface="EB Garamond"/>
                <a:ea typeface="EB Garamond"/>
                <a:cs typeface="EB Garamond"/>
                <a:sym typeface="EB Garamond"/>
              </a:rPr>
              <a:t>Guam</a:t>
            </a:r>
            <a:r>
              <a:rPr lang="en">
                <a:latin typeface="EB Garamond"/>
                <a:ea typeface="EB Garamond"/>
                <a:cs typeface="EB Garamond"/>
                <a:sym typeface="EB Garamond"/>
              </a:rPr>
              <a:t> is a US Territory.</a:t>
            </a:r>
            <a:endParaRPr>
              <a:latin typeface="EB Garamond"/>
              <a:ea typeface="EB Garamond"/>
              <a:cs typeface="EB Garamond"/>
              <a:sym typeface="EB Garamond"/>
            </a:endParaRPr>
          </a:p>
        </p:txBody>
      </p:sp>
      <p:pic>
        <p:nvPicPr>
          <p:cNvPr id="148" name="Google Shape;148;p12"/>
          <p:cNvPicPr preferRelativeResize="0"/>
          <p:nvPr/>
        </p:nvPicPr>
        <p:blipFill rotWithShape="1">
          <a:blip r:embed="rId3">
            <a:alphaModFix/>
          </a:blip>
          <a:srcRect b="0" l="0" r="0" t="0"/>
          <a:stretch/>
        </p:blipFill>
        <p:spPr>
          <a:xfrm>
            <a:off x="311700" y="1560414"/>
            <a:ext cx="8520600" cy="3428109"/>
          </a:xfrm>
          <a:prstGeom prst="rect">
            <a:avLst/>
          </a:prstGeom>
          <a:noFill/>
          <a:ln>
            <a:noFill/>
          </a:ln>
        </p:spPr>
      </p:pic>
      <p:sp>
        <p:nvSpPr>
          <p:cNvPr id="149" name="Google Shape;149;p12"/>
          <p:cNvSpPr/>
          <p:nvPr/>
        </p:nvSpPr>
        <p:spPr>
          <a:xfrm>
            <a:off x="203525" y="3663400"/>
            <a:ext cx="1323000" cy="4215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12"/>
          <p:cNvSpPr txBox="1"/>
          <p:nvPr/>
        </p:nvSpPr>
        <p:spPr>
          <a:xfrm>
            <a:off x="0" y="0"/>
            <a:ext cx="3067500" cy="6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EB Garamond"/>
                <a:ea typeface="EB Garamond"/>
                <a:cs typeface="EB Garamond"/>
                <a:sym typeface="EB Garamond"/>
              </a:rPr>
              <a:t>Question #4:</a:t>
            </a:r>
            <a:endParaRPr b="0" i="0" sz="2400" u="none" cap="none" strike="noStrike">
              <a:solidFill>
                <a:schemeClr val="dk1"/>
              </a:solidFill>
              <a:latin typeface="EB Garamond"/>
              <a:ea typeface="EB Garamond"/>
              <a:cs typeface="EB Garamond"/>
              <a:sym typeface="EB Garamon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13"/>
          <p:cNvSpPr txBox="1"/>
          <p:nvPr>
            <p:ph type="title"/>
          </p:nvPr>
        </p:nvSpPr>
        <p:spPr>
          <a:xfrm>
            <a:off x="311700" y="445025"/>
            <a:ext cx="8520600" cy="1066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Canada is to the north of the United States. Washington is one state that borders Canada.</a:t>
            </a:r>
            <a:endParaRPr>
              <a:latin typeface="EB Garamond"/>
              <a:ea typeface="EB Garamond"/>
              <a:cs typeface="EB Garamond"/>
              <a:sym typeface="EB Garamond"/>
            </a:endParaRPr>
          </a:p>
        </p:txBody>
      </p:sp>
      <p:pic>
        <p:nvPicPr>
          <p:cNvPr id="156" name="Google Shape;156;p13"/>
          <p:cNvPicPr preferRelativeResize="0"/>
          <p:nvPr/>
        </p:nvPicPr>
        <p:blipFill rotWithShape="1">
          <a:blip r:embed="rId3">
            <a:alphaModFix/>
          </a:blip>
          <a:srcRect b="0" l="0" r="0" t="0"/>
          <a:stretch/>
        </p:blipFill>
        <p:spPr>
          <a:xfrm>
            <a:off x="1517488" y="1511825"/>
            <a:ext cx="6109026" cy="3474425"/>
          </a:xfrm>
          <a:prstGeom prst="rect">
            <a:avLst/>
          </a:prstGeom>
          <a:noFill/>
          <a:ln>
            <a:noFill/>
          </a:ln>
        </p:spPr>
      </p:pic>
      <p:pic>
        <p:nvPicPr>
          <p:cNvPr id="157" name="Google Shape;157;p13"/>
          <p:cNvPicPr preferRelativeResize="0"/>
          <p:nvPr/>
        </p:nvPicPr>
        <p:blipFill rotWithShape="1">
          <a:blip r:embed="rId4">
            <a:alphaModFix/>
          </a:blip>
          <a:srcRect b="0" l="0" r="0" t="0"/>
          <a:stretch/>
        </p:blipFill>
        <p:spPr>
          <a:xfrm>
            <a:off x="6366024" y="3535527"/>
            <a:ext cx="1260500" cy="1290825"/>
          </a:xfrm>
          <a:prstGeom prst="rect">
            <a:avLst/>
          </a:prstGeom>
          <a:noFill/>
          <a:ln>
            <a:noFill/>
          </a:ln>
        </p:spPr>
      </p:pic>
      <p:sp>
        <p:nvSpPr>
          <p:cNvPr id="158" name="Google Shape;158;p13"/>
          <p:cNvSpPr/>
          <p:nvPr/>
        </p:nvSpPr>
        <p:spPr>
          <a:xfrm>
            <a:off x="1875350" y="1511825"/>
            <a:ext cx="930300" cy="7125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14"/>
          <p:cNvSpPr txBox="1"/>
          <p:nvPr>
            <p:ph type="title"/>
          </p:nvPr>
        </p:nvSpPr>
        <p:spPr>
          <a:xfrm>
            <a:off x="311700" y="445025"/>
            <a:ext cx="8520600" cy="1066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Canada is to the north of the United States. </a:t>
            </a:r>
            <a:r>
              <a:rPr lang="en" u="sng">
                <a:latin typeface="EB Garamond"/>
                <a:ea typeface="EB Garamond"/>
                <a:cs typeface="EB Garamond"/>
                <a:sym typeface="EB Garamond"/>
              </a:rPr>
              <a:t>Washington</a:t>
            </a:r>
            <a:r>
              <a:rPr lang="en">
                <a:latin typeface="EB Garamond"/>
                <a:ea typeface="EB Garamond"/>
                <a:cs typeface="EB Garamond"/>
                <a:sym typeface="EB Garamond"/>
              </a:rPr>
              <a:t> is one state that borders Canada.</a:t>
            </a:r>
            <a:endParaRPr>
              <a:latin typeface="EB Garamond"/>
              <a:ea typeface="EB Garamond"/>
              <a:cs typeface="EB Garamond"/>
              <a:sym typeface="EB Garamond"/>
            </a:endParaRPr>
          </a:p>
        </p:txBody>
      </p:sp>
      <p:pic>
        <p:nvPicPr>
          <p:cNvPr id="164" name="Google Shape;164;p14"/>
          <p:cNvPicPr preferRelativeResize="0"/>
          <p:nvPr/>
        </p:nvPicPr>
        <p:blipFill rotWithShape="1">
          <a:blip r:embed="rId3">
            <a:alphaModFix/>
          </a:blip>
          <a:srcRect b="0" l="0" r="0" t="0"/>
          <a:stretch/>
        </p:blipFill>
        <p:spPr>
          <a:xfrm>
            <a:off x="1517488" y="1511825"/>
            <a:ext cx="6109026" cy="3474425"/>
          </a:xfrm>
          <a:prstGeom prst="rect">
            <a:avLst/>
          </a:prstGeom>
          <a:noFill/>
          <a:ln>
            <a:noFill/>
          </a:ln>
        </p:spPr>
      </p:pic>
      <p:pic>
        <p:nvPicPr>
          <p:cNvPr id="165" name="Google Shape;165;p14"/>
          <p:cNvPicPr preferRelativeResize="0"/>
          <p:nvPr/>
        </p:nvPicPr>
        <p:blipFill rotWithShape="1">
          <a:blip r:embed="rId4">
            <a:alphaModFix/>
          </a:blip>
          <a:srcRect b="0" l="0" r="0" t="0"/>
          <a:stretch/>
        </p:blipFill>
        <p:spPr>
          <a:xfrm>
            <a:off x="6366024" y="3535527"/>
            <a:ext cx="1260500" cy="1290825"/>
          </a:xfrm>
          <a:prstGeom prst="rect">
            <a:avLst/>
          </a:prstGeom>
          <a:noFill/>
          <a:ln>
            <a:noFill/>
          </a:ln>
        </p:spPr>
      </p:pic>
      <p:sp>
        <p:nvSpPr>
          <p:cNvPr id="166" name="Google Shape;166;p14"/>
          <p:cNvSpPr/>
          <p:nvPr/>
        </p:nvSpPr>
        <p:spPr>
          <a:xfrm>
            <a:off x="1875350" y="1511825"/>
            <a:ext cx="930300" cy="7125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14"/>
          <p:cNvSpPr txBox="1"/>
          <p:nvPr/>
        </p:nvSpPr>
        <p:spPr>
          <a:xfrm>
            <a:off x="0" y="0"/>
            <a:ext cx="3067500" cy="6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EB Garamond"/>
                <a:ea typeface="EB Garamond"/>
                <a:cs typeface="EB Garamond"/>
                <a:sym typeface="EB Garamond"/>
              </a:rPr>
              <a:t>Question #5:</a:t>
            </a:r>
            <a:endParaRPr b="0" i="0" sz="2400" u="none" cap="none" strike="noStrike">
              <a:solidFill>
                <a:schemeClr val="dk1"/>
              </a:solidFill>
              <a:latin typeface="EB Garamond"/>
              <a:ea typeface="EB Garamond"/>
              <a:cs typeface="EB Garamond"/>
              <a:sym typeface="EB Garamon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15"/>
          <p:cNvSpPr txBox="1"/>
          <p:nvPr>
            <p:ph type="title"/>
          </p:nvPr>
        </p:nvSpPr>
        <p:spPr>
          <a:xfrm>
            <a:off x="311700" y="445025"/>
            <a:ext cx="8520600" cy="1066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Mexico is to the south of the United States. </a:t>
            </a:r>
            <a:r>
              <a:rPr lang="en" u="sng">
                <a:latin typeface="EB Garamond"/>
                <a:ea typeface="EB Garamond"/>
                <a:cs typeface="EB Garamond"/>
                <a:sym typeface="EB Garamond"/>
              </a:rPr>
              <a:t>Texas</a:t>
            </a:r>
            <a:r>
              <a:rPr lang="en">
                <a:latin typeface="EB Garamond"/>
                <a:ea typeface="EB Garamond"/>
                <a:cs typeface="EB Garamond"/>
                <a:sym typeface="EB Garamond"/>
              </a:rPr>
              <a:t> is one state that borders Mexico.</a:t>
            </a:r>
            <a:endParaRPr>
              <a:latin typeface="EB Garamond"/>
              <a:ea typeface="EB Garamond"/>
              <a:cs typeface="EB Garamond"/>
              <a:sym typeface="EB Garamond"/>
            </a:endParaRPr>
          </a:p>
        </p:txBody>
      </p:sp>
      <p:pic>
        <p:nvPicPr>
          <p:cNvPr id="173" name="Google Shape;173;p15"/>
          <p:cNvPicPr preferRelativeResize="0"/>
          <p:nvPr/>
        </p:nvPicPr>
        <p:blipFill rotWithShape="1">
          <a:blip r:embed="rId3">
            <a:alphaModFix/>
          </a:blip>
          <a:srcRect b="0" l="0" r="0" t="0"/>
          <a:stretch/>
        </p:blipFill>
        <p:spPr>
          <a:xfrm>
            <a:off x="1517488" y="1511825"/>
            <a:ext cx="6109026" cy="3474425"/>
          </a:xfrm>
          <a:prstGeom prst="rect">
            <a:avLst/>
          </a:prstGeom>
          <a:noFill/>
          <a:ln>
            <a:noFill/>
          </a:ln>
        </p:spPr>
      </p:pic>
      <p:pic>
        <p:nvPicPr>
          <p:cNvPr id="174" name="Google Shape;174;p15"/>
          <p:cNvPicPr preferRelativeResize="0"/>
          <p:nvPr/>
        </p:nvPicPr>
        <p:blipFill rotWithShape="1">
          <a:blip r:embed="rId4">
            <a:alphaModFix/>
          </a:blip>
          <a:srcRect b="0" l="0" r="0" t="0"/>
          <a:stretch/>
        </p:blipFill>
        <p:spPr>
          <a:xfrm>
            <a:off x="6366024" y="3535527"/>
            <a:ext cx="1260500" cy="1290825"/>
          </a:xfrm>
          <a:prstGeom prst="rect">
            <a:avLst/>
          </a:prstGeom>
          <a:noFill/>
          <a:ln>
            <a:noFill/>
          </a:ln>
        </p:spPr>
      </p:pic>
      <p:sp>
        <p:nvSpPr>
          <p:cNvPr id="175" name="Google Shape;175;p15"/>
          <p:cNvSpPr/>
          <p:nvPr/>
        </p:nvSpPr>
        <p:spPr>
          <a:xfrm>
            <a:off x="3488975" y="3407776"/>
            <a:ext cx="1439100" cy="12909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6"/>
          <p:cNvSpPr txBox="1"/>
          <p:nvPr>
            <p:ph type="title"/>
          </p:nvPr>
        </p:nvSpPr>
        <p:spPr>
          <a:xfrm>
            <a:off x="311700" y="445025"/>
            <a:ext cx="8520600" cy="1066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Mexico is to the south of the United States. </a:t>
            </a:r>
            <a:r>
              <a:rPr lang="en" u="sng">
                <a:latin typeface="EB Garamond"/>
                <a:ea typeface="EB Garamond"/>
                <a:cs typeface="EB Garamond"/>
                <a:sym typeface="EB Garamond"/>
              </a:rPr>
              <a:t>Texas</a:t>
            </a:r>
            <a:r>
              <a:rPr lang="en">
                <a:latin typeface="EB Garamond"/>
                <a:ea typeface="EB Garamond"/>
                <a:cs typeface="EB Garamond"/>
                <a:sym typeface="EB Garamond"/>
              </a:rPr>
              <a:t> is one state that borders Canada.</a:t>
            </a:r>
            <a:endParaRPr>
              <a:latin typeface="EB Garamond"/>
              <a:ea typeface="EB Garamond"/>
              <a:cs typeface="EB Garamond"/>
              <a:sym typeface="EB Garamond"/>
            </a:endParaRPr>
          </a:p>
        </p:txBody>
      </p:sp>
      <p:pic>
        <p:nvPicPr>
          <p:cNvPr id="181" name="Google Shape;181;p16"/>
          <p:cNvPicPr preferRelativeResize="0"/>
          <p:nvPr/>
        </p:nvPicPr>
        <p:blipFill rotWithShape="1">
          <a:blip r:embed="rId3">
            <a:alphaModFix/>
          </a:blip>
          <a:srcRect b="0" l="0" r="0" t="0"/>
          <a:stretch/>
        </p:blipFill>
        <p:spPr>
          <a:xfrm>
            <a:off x="1517488" y="1511825"/>
            <a:ext cx="6109026" cy="3474425"/>
          </a:xfrm>
          <a:prstGeom prst="rect">
            <a:avLst/>
          </a:prstGeom>
          <a:noFill/>
          <a:ln>
            <a:noFill/>
          </a:ln>
        </p:spPr>
      </p:pic>
      <p:pic>
        <p:nvPicPr>
          <p:cNvPr id="182" name="Google Shape;182;p16"/>
          <p:cNvPicPr preferRelativeResize="0"/>
          <p:nvPr/>
        </p:nvPicPr>
        <p:blipFill rotWithShape="1">
          <a:blip r:embed="rId4">
            <a:alphaModFix/>
          </a:blip>
          <a:srcRect b="0" l="0" r="0" t="0"/>
          <a:stretch/>
        </p:blipFill>
        <p:spPr>
          <a:xfrm>
            <a:off x="6366024" y="3535527"/>
            <a:ext cx="1260500" cy="1290825"/>
          </a:xfrm>
          <a:prstGeom prst="rect">
            <a:avLst/>
          </a:prstGeom>
          <a:noFill/>
          <a:ln>
            <a:noFill/>
          </a:ln>
        </p:spPr>
      </p:pic>
      <p:sp>
        <p:nvSpPr>
          <p:cNvPr id="183" name="Google Shape;183;p16"/>
          <p:cNvSpPr/>
          <p:nvPr/>
        </p:nvSpPr>
        <p:spPr>
          <a:xfrm>
            <a:off x="3488975" y="3407776"/>
            <a:ext cx="1439100" cy="12909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16"/>
          <p:cNvSpPr txBox="1"/>
          <p:nvPr/>
        </p:nvSpPr>
        <p:spPr>
          <a:xfrm>
            <a:off x="0" y="0"/>
            <a:ext cx="3067500" cy="6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EB Garamond"/>
                <a:ea typeface="EB Garamond"/>
                <a:cs typeface="EB Garamond"/>
                <a:sym typeface="EB Garamond"/>
              </a:rPr>
              <a:t>Question #6:</a:t>
            </a:r>
            <a:endParaRPr b="0" i="0" sz="2400" u="none" cap="none" strike="noStrike">
              <a:solidFill>
                <a:schemeClr val="dk1"/>
              </a:solidFill>
              <a:latin typeface="EB Garamond"/>
              <a:ea typeface="EB Garamond"/>
              <a:cs typeface="EB Garamond"/>
              <a:sym typeface="EB Garamon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7"/>
          <p:cNvSpPr txBox="1"/>
          <p:nvPr>
            <p:ph type="title"/>
          </p:nvPr>
        </p:nvSpPr>
        <p:spPr>
          <a:xfrm>
            <a:off x="311700" y="445025"/>
            <a:ext cx="8520600" cy="1066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The capital of the United States is Washington D.C. The White House is located there.</a:t>
            </a:r>
            <a:endParaRPr>
              <a:latin typeface="EB Garamond"/>
              <a:ea typeface="EB Garamond"/>
              <a:cs typeface="EB Garamond"/>
              <a:sym typeface="EB Garamond"/>
            </a:endParaRPr>
          </a:p>
        </p:txBody>
      </p:sp>
      <p:pic>
        <p:nvPicPr>
          <p:cNvPr id="190" name="Google Shape;190;p17"/>
          <p:cNvPicPr preferRelativeResize="0"/>
          <p:nvPr/>
        </p:nvPicPr>
        <p:blipFill rotWithShape="1">
          <a:blip r:embed="rId3">
            <a:alphaModFix/>
          </a:blip>
          <a:srcRect b="0" l="0" r="0" t="0"/>
          <a:stretch/>
        </p:blipFill>
        <p:spPr>
          <a:xfrm>
            <a:off x="1715249" y="1511827"/>
            <a:ext cx="5713500" cy="3466500"/>
          </a:xfrm>
          <a:prstGeom prst="rect">
            <a:avLst/>
          </a:prstGeom>
          <a:noFill/>
          <a:ln>
            <a:noFill/>
          </a:ln>
        </p:spPr>
      </p:pic>
      <p:sp>
        <p:nvSpPr>
          <p:cNvPr id="191" name="Google Shape;191;p17"/>
          <p:cNvSpPr/>
          <p:nvPr/>
        </p:nvSpPr>
        <p:spPr>
          <a:xfrm rot="9513852">
            <a:off x="6609847" y="2126363"/>
            <a:ext cx="1580207" cy="697485"/>
          </a:xfrm>
          <a:prstGeom prst="rightArrow">
            <a:avLst>
              <a:gd fmla="val 50000" name="adj1"/>
              <a:gd fmla="val 50000" name="adj2"/>
            </a:avLst>
          </a:prstGeom>
          <a:solidFill>
            <a:schemeClr val="accent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8"/>
          <p:cNvSpPr txBox="1"/>
          <p:nvPr>
            <p:ph type="title"/>
          </p:nvPr>
        </p:nvSpPr>
        <p:spPr>
          <a:xfrm>
            <a:off x="311700" y="445025"/>
            <a:ext cx="8520600" cy="1066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The capital of the United States is </a:t>
            </a:r>
            <a:r>
              <a:rPr lang="en" u="sng">
                <a:latin typeface="EB Garamond"/>
                <a:ea typeface="EB Garamond"/>
                <a:cs typeface="EB Garamond"/>
                <a:sym typeface="EB Garamond"/>
              </a:rPr>
              <a:t>Washington D.C.</a:t>
            </a:r>
            <a:r>
              <a:rPr lang="en">
                <a:latin typeface="EB Garamond"/>
                <a:ea typeface="EB Garamond"/>
                <a:cs typeface="EB Garamond"/>
                <a:sym typeface="EB Garamond"/>
              </a:rPr>
              <a:t> The White House is located there.</a:t>
            </a:r>
            <a:endParaRPr>
              <a:latin typeface="EB Garamond"/>
              <a:ea typeface="EB Garamond"/>
              <a:cs typeface="EB Garamond"/>
              <a:sym typeface="EB Garamond"/>
            </a:endParaRPr>
          </a:p>
        </p:txBody>
      </p:sp>
      <p:pic>
        <p:nvPicPr>
          <p:cNvPr id="197" name="Google Shape;197;p18"/>
          <p:cNvPicPr preferRelativeResize="0"/>
          <p:nvPr/>
        </p:nvPicPr>
        <p:blipFill rotWithShape="1">
          <a:blip r:embed="rId3">
            <a:alphaModFix/>
          </a:blip>
          <a:srcRect b="0" l="0" r="0" t="0"/>
          <a:stretch/>
        </p:blipFill>
        <p:spPr>
          <a:xfrm>
            <a:off x="1715249" y="1511827"/>
            <a:ext cx="5713500" cy="3466500"/>
          </a:xfrm>
          <a:prstGeom prst="rect">
            <a:avLst/>
          </a:prstGeom>
          <a:noFill/>
          <a:ln>
            <a:noFill/>
          </a:ln>
        </p:spPr>
      </p:pic>
      <p:sp>
        <p:nvSpPr>
          <p:cNvPr id="198" name="Google Shape;198;p18"/>
          <p:cNvSpPr/>
          <p:nvPr/>
        </p:nvSpPr>
        <p:spPr>
          <a:xfrm rot="9513852">
            <a:off x="6609847" y="2126363"/>
            <a:ext cx="1580207" cy="697485"/>
          </a:xfrm>
          <a:prstGeom prst="rightArrow">
            <a:avLst>
              <a:gd fmla="val 50000" name="adj1"/>
              <a:gd fmla="val 50000" name="adj2"/>
            </a:avLst>
          </a:prstGeom>
          <a:solidFill>
            <a:schemeClr val="accent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18"/>
          <p:cNvSpPr txBox="1"/>
          <p:nvPr/>
        </p:nvSpPr>
        <p:spPr>
          <a:xfrm>
            <a:off x="0" y="0"/>
            <a:ext cx="3067500" cy="6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EB Garamond"/>
                <a:ea typeface="EB Garamond"/>
                <a:cs typeface="EB Garamond"/>
                <a:sym typeface="EB Garamond"/>
              </a:rPr>
              <a:t>Question #7:</a:t>
            </a:r>
            <a:endParaRPr b="0" i="0" sz="2400" u="none" cap="none" strike="noStrike">
              <a:solidFill>
                <a:schemeClr val="dk1"/>
              </a:solidFill>
              <a:latin typeface="EB Garamond"/>
              <a:ea typeface="EB Garamond"/>
              <a:cs typeface="EB Garamond"/>
              <a:sym typeface="EB Garamon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9"/>
          <p:cNvSpPr txBox="1"/>
          <p:nvPr>
            <p:ph type="title"/>
          </p:nvPr>
        </p:nvSpPr>
        <p:spPr>
          <a:xfrm>
            <a:off x="823650" y="2293650"/>
            <a:ext cx="7852200" cy="861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 sz="7200">
                <a:latin typeface="EB Garamond"/>
                <a:ea typeface="EB Garamond"/>
                <a:cs typeface="EB Garamond"/>
                <a:sym typeface="EB Garamond"/>
              </a:rPr>
              <a:t>SYMBOLS</a:t>
            </a:r>
            <a:endParaRPr sz="7200">
              <a:latin typeface="EB Garamond"/>
              <a:ea typeface="EB Garamond"/>
              <a:cs typeface="EB Garamond"/>
              <a:sym typeface="EB Garamon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Class Overview</a:t>
            </a:r>
            <a:endParaRPr>
              <a:latin typeface="EB Garamond"/>
              <a:ea typeface="EB Garamond"/>
              <a:cs typeface="EB Garamond"/>
              <a:sym typeface="EB Garamond"/>
            </a:endParaRPr>
          </a:p>
        </p:txBody>
      </p:sp>
      <p:sp>
        <p:nvSpPr>
          <p:cNvPr id="66" name="Google Shape;66;p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chemeClr val="accent5"/>
              </a:buClr>
              <a:buSzPts val="2200"/>
              <a:buChar char="●"/>
            </a:pPr>
            <a:r>
              <a:rPr lang="en" sz="2200">
                <a:solidFill>
                  <a:schemeClr val="accent5"/>
                </a:solidFill>
              </a:rPr>
              <a:t>Class goals</a:t>
            </a:r>
            <a:endParaRPr sz="2200">
              <a:solidFill>
                <a:schemeClr val="accent5"/>
              </a:solidFill>
            </a:endParaRPr>
          </a:p>
          <a:p>
            <a:pPr indent="-368300" lvl="1" marL="914400" rtl="0" algn="l">
              <a:lnSpc>
                <a:spcPct val="115000"/>
              </a:lnSpc>
              <a:spcBef>
                <a:spcPts val="0"/>
              </a:spcBef>
              <a:spcAft>
                <a:spcPts val="0"/>
              </a:spcAft>
              <a:buClr>
                <a:schemeClr val="accent5"/>
              </a:buClr>
              <a:buSzPts val="2200"/>
              <a:buChar char="○"/>
            </a:pPr>
            <a:r>
              <a:rPr lang="en" sz="2200">
                <a:solidFill>
                  <a:schemeClr val="accent5"/>
                </a:solidFill>
              </a:rPr>
              <a:t>Practice English</a:t>
            </a:r>
            <a:endParaRPr sz="2200">
              <a:solidFill>
                <a:schemeClr val="accent5"/>
              </a:solidFill>
            </a:endParaRPr>
          </a:p>
          <a:p>
            <a:pPr indent="-368300" lvl="1" marL="914400" rtl="0" algn="l">
              <a:lnSpc>
                <a:spcPct val="115000"/>
              </a:lnSpc>
              <a:spcBef>
                <a:spcPts val="0"/>
              </a:spcBef>
              <a:spcAft>
                <a:spcPts val="0"/>
              </a:spcAft>
              <a:buClr>
                <a:schemeClr val="accent5"/>
              </a:buClr>
              <a:buSzPts val="2200"/>
              <a:buChar char="○"/>
            </a:pPr>
            <a:r>
              <a:rPr lang="en" sz="2200">
                <a:solidFill>
                  <a:schemeClr val="accent5"/>
                </a:solidFill>
              </a:rPr>
              <a:t>Understand and answer the 100 questions</a:t>
            </a:r>
            <a:endParaRPr sz="2200">
              <a:solidFill>
                <a:schemeClr val="accent5"/>
              </a:solidFill>
            </a:endParaRPr>
          </a:p>
          <a:p>
            <a:pPr indent="-368300" lvl="1" marL="914400" rtl="0" algn="l">
              <a:lnSpc>
                <a:spcPct val="115000"/>
              </a:lnSpc>
              <a:spcBef>
                <a:spcPts val="0"/>
              </a:spcBef>
              <a:spcAft>
                <a:spcPts val="0"/>
              </a:spcAft>
              <a:buClr>
                <a:schemeClr val="accent5"/>
              </a:buClr>
              <a:buSzPts val="2200"/>
              <a:buChar char="○"/>
            </a:pPr>
            <a:r>
              <a:rPr lang="en" sz="2200">
                <a:solidFill>
                  <a:schemeClr val="accent5"/>
                </a:solidFill>
              </a:rPr>
              <a:t>Prepare to complete and submit the citizenship application</a:t>
            </a:r>
            <a:endParaRPr sz="2200">
              <a:solidFill>
                <a:schemeClr val="accent5"/>
              </a:solidFill>
            </a:endParaRPr>
          </a:p>
          <a:p>
            <a:pPr indent="-368300" lvl="0" marL="457200" rtl="0" algn="l">
              <a:lnSpc>
                <a:spcPct val="115000"/>
              </a:lnSpc>
              <a:spcBef>
                <a:spcPts val="0"/>
              </a:spcBef>
              <a:spcAft>
                <a:spcPts val="0"/>
              </a:spcAft>
              <a:buClr>
                <a:schemeClr val="accent5"/>
              </a:buClr>
              <a:buSzPts val="2200"/>
              <a:buChar char="●"/>
            </a:pPr>
            <a:r>
              <a:rPr lang="en" sz="2200">
                <a:solidFill>
                  <a:schemeClr val="accent5"/>
                </a:solidFill>
              </a:rPr>
              <a:t>How the class goes</a:t>
            </a:r>
            <a:endParaRPr sz="2200">
              <a:solidFill>
                <a:schemeClr val="accent5"/>
              </a:solidFill>
            </a:endParaRPr>
          </a:p>
          <a:p>
            <a:pPr indent="-368300" lvl="1" marL="914400" rtl="0" algn="l">
              <a:lnSpc>
                <a:spcPct val="115000"/>
              </a:lnSpc>
              <a:spcBef>
                <a:spcPts val="0"/>
              </a:spcBef>
              <a:spcAft>
                <a:spcPts val="0"/>
              </a:spcAft>
              <a:buClr>
                <a:schemeClr val="accent5"/>
              </a:buClr>
              <a:buSzPts val="2200"/>
              <a:buChar char="○"/>
            </a:pPr>
            <a:r>
              <a:rPr lang="en" sz="2200">
                <a:solidFill>
                  <a:schemeClr val="accent5"/>
                </a:solidFill>
              </a:rPr>
              <a:t>Worksheets, Presentations, and Homework</a:t>
            </a:r>
            <a:endParaRPr sz="2200">
              <a:solidFill>
                <a:srgbClr val="FF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
                                            <p:txEl>
                                              <p:pRg end="0" st="0"/>
                                            </p:txEl>
                                          </p:spTgt>
                                        </p:tgtEl>
                                        <p:attrNameLst>
                                          <p:attrName>style.visibility</p:attrName>
                                        </p:attrNameLst>
                                      </p:cBhvr>
                                      <p:to>
                                        <p:strVal val="visible"/>
                                      </p:to>
                                    </p:set>
                                    <p:animEffect filter="fade" transition="in">
                                      <p:cBhvr>
                                        <p:cTn dur="1000"/>
                                        <p:tgtEl>
                                          <p:spTgt spid="6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
                                            <p:txEl>
                                              <p:pRg end="1" st="1"/>
                                            </p:txEl>
                                          </p:spTgt>
                                        </p:tgtEl>
                                        <p:attrNameLst>
                                          <p:attrName>style.visibility</p:attrName>
                                        </p:attrNameLst>
                                      </p:cBhvr>
                                      <p:to>
                                        <p:strVal val="visible"/>
                                      </p:to>
                                    </p:set>
                                    <p:animEffect filter="fade" transition="in">
                                      <p:cBhvr>
                                        <p:cTn dur="1000"/>
                                        <p:tgtEl>
                                          <p:spTgt spid="6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
                                            <p:txEl>
                                              <p:pRg end="2" st="2"/>
                                            </p:txEl>
                                          </p:spTgt>
                                        </p:tgtEl>
                                        <p:attrNameLst>
                                          <p:attrName>style.visibility</p:attrName>
                                        </p:attrNameLst>
                                      </p:cBhvr>
                                      <p:to>
                                        <p:strVal val="visible"/>
                                      </p:to>
                                    </p:set>
                                    <p:animEffect filter="fade" transition="in">
                                      <p:cBhvr>
                                        <p:cTn dur="1000"/>
                                        <p:tgtEl>
                                          <p:spTgt spid="6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
                                            <p:txEl>
                                              <p:pRg end="3" st="3"/>
                                            </p:txEl>
                                          </p:spTgt>
                                        </p:tgtEl>
                                        <p:attrNameLst>
                                          <p:attrName>style.visibility</p:attrName>
                                        </p:attrNameLst>
                                      </p:cBhvr>
                                      <p:to>
                                        <p:strVal val="visible"/>
                                      </p:to>
                                    </p:set>
                                    <p:animEffect filter="fade" transition="in">
                                      <p:cBhvr>
                                        <p:cTn dur="1000"/>
                                        <p:tgtEl>
                                          <p:spTgt spid="6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
                                            <p:txEl>
                                              <p:pRg end="4" st="4"/>
                                            </p:txEl>
                                          </p:spTgt>
                                        </p:tgtEl>
                                        <p:attrNameLst>
                                          <p:attrName>style.visibility</p:attrName>
                                        </p:attrNameLst>
                                      </p:cBhvr>
                                      <p:to>
                                        <p:strVal val="visible"/>
                                      </p:to>
                                    </p:set>
                                    <p:animEffect filter="fade" transition="in">
                                      <p:cBhvr>
                                        <p:cTn dur="1000"/>
                                        <p:tgtEl>
                                          <p:spTgt spid="6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
                                            <p:txEl>
                                              <p:pRg end="5" st="5"/>
                                            </p:txEl>
                                          </p:spTgt>
                                        </p:tgtEl>
                                        <p:attrNameLst>
                                          <p:attrName>style.visibility</p:attrName>
                                        </p:attrNameLst>
                                      </p:cBhvr>
                                      <p:to>
                                        <p:strVal val="visible"/>
                                      </p:to>
                                    </p:set>
                                    <p:animEffect filter="fade" transition="in">
                                      <p:cBhvr>
                                        <p:cTn dur="1000"/>
                                        <p:tgtEl>
                                          <p:spTgt spid="66">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National Symbols - The Statue of Liberty</a:t>
            </a:r>
            <a:endParaRPr>
              <a:latin typeface="EB Garamond"/>
              <a:ea typeface="EB Garamond"/>
              <a:cs typeface="EB Garamond"/>
              <a:sym typeface="EB Garamond"/>
            </a:endParaRPr>
          </a:p>
        </p:txBody>
      </p:sp>
      <p:sp>
        <p:nvSpPr>
          <p:cNvPr id="210" name="Google Shape;210;p20"/>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lang="en" sz="2400">
                <a:solidFill>
                  <a:schemeClr val="accent5"/>
                </a:solidFill>
                <a:latin typeface="EB Garamond"/>
                <a:ea typeface="EB Garamond"/>
                <a:cs typeface="EB Garamond"/>
                <a:sym typeface="EB Garamond"/>
              </a:rPr>
              <a:t>The Statue of Liberty was a gift of friendship from the people of France to the United States, and is recognized as a universal symbol of freedom and democracy. It is located on Liberty Island, New York.</a:t>
            </a:r>
            <a:endParaRPr sz="2400">
              <a:solidFill>
                <a:schemeClr val="accent5"/>
              </a:solidFill>
              <a:latin typeface="EB Garamond"/>
              <a:ea typeface="EB Garamond"/>
              <a:cs typeface="EB Garamond"/>
              <a:sym typeface="EB Garamond"/>
            </a:endParaRPr>
          </a:p>
        </p:txBody>
      </p:sp>
      <p:pic>
        <p:nvPicPr>
          <p:cNvPr id="211" name="Google Shape;211;p20"/>
          <p:cNvPicPr preferRelativeResize="0"/>
          <p:nvPr/>
        </p:nvPicPr>
        <p:blipFill rotWithShape="1">
          <a:blip r:embed="rId3">
            <a:alphaModFix/>
          </a:blip>
          <a:srcRect b="0" l="0" r="0" t="0"/>
          <a:stretch/>
        </p:blipFill>
        <p:spPr>
          <a:xfrm>
            <a:off x="4572001" y="1263298"/>
            <a:ext cx="4114498" cy="31947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National Symbols - The Statue of Liberty</a:t>
            </a:r>
            <a:endParaRPr>
              <a:latin typeface="EB Garamond"/>
              <a:ea typeface="EB Garamond"/>
              <a:cs typeface="EB Garamond"/>
              <a:sym typeface="EB Garamond"/>
            </a:endParaRPr>
          </a:p>
        </p:txBody>
      </p:sp>
      <p:sp>
        <p:nvSpPr>
          <p:cNvPr id="217" name="Google Shape;217;p21"/>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lang="en" sz="2400">
                <a:solidFill>
                  <a:schemeClr val="accent5"/>
                </a:solidFill>
                <a:latin typeface="EB Garamond"/>
                <a:ea typeface="EB Garamond"/>
                <a:cs typeface="EB Garamond"/>
                <a:sym typeface="EB Garamond"/>
              </a:rPr>
              <a:t>The Statue of Liberty was a gift of friendship from the people of France to the United States, and is recognized as a universal symbol of freedom and democracy. It is located on Liberty Island, </a:t>
            </a:r>
            <a:r>
              <a:rPr lang="en" sz="2400" u="sng">
                <a:solidFill>
                  <a:schemeClr val="accent5"/>
                </a:solidFill>
                <a:latin typeface="EB Garamond"/>
                <a:ea typeface="EB Garamond"/>
                <a:cs typeface="EB Garamond"/>
                <a:sym typeface="EB Garamond"/>
              </a:rPr>
              <a:t>New York</a:t>
            </a:r>
            <a:r>
              <a:rPr lang="en" sz="2400">
                <a:solidFill>
                  <a:schemeClr val="accent5"/>
                </a:solidFill>
                <a:latin typeface="EB Garamond"/>
                <a:ea typeface="EB Garamond"/>
                <a:cs typeface="EB Garamond"/>
                <a:sym typeface="EB Garamond"/>
              </a:rPr>
              <a:t>.</a:t>
            </a:r>
            <a:endParaRPr sz="2400">
              <a:solidFill>
                <a:schemeClr val="accent5"/>
              </a:solidFill>
              <a:latin typeface="EB Garamond"/>
              <a:ea typeface="EB Garamond"/>
              <a:cs typeface="EB Garamond"/>
              <a:sym typeface="EB Garamond"/>
            </a:endParaRPr>
          </a:p>
        </p:txBody>
      </p:sp>
      <p:pic>
        <p:nvPicPr>
          <p:cNvPr id="218" name="Google Shape;218;p21"/>
          <p:cNvPicPr preferRelativeResize="0"/>
          <p:nvPr/>
        </p:nvPicPr>
        <p:blipFill rotWithShape="1">
          <a:blip r:embed="rId3">
            <a:alphaModFix/>
          </a:blip>
          <a:srcRect b="0" l="0" r="0" t="0"/>
          <a:stretch/>
        </p:blipFill>
        <p:spPr>
          <a:xfrm>
            <a:off x="4572001" y="1263298"/>
            <a:ext cx="4114498" cy="3194750"/>
          </a:xfrm>
          <a:prstGeom prst="rect">
            <a:avLst/>
          </a:prstGeom>
          <a:noFill/>
          <a:ln>
            <a:noFill/>
          </a:ln>
        </p:spPr>
      </p:pic>
      <p:sp>
        <p:nvSpPr>
          <p:cNvPr id="219" name="Google Shape;219;p21"/>
          <p:cNvSpPr txBox="1"/>
          <p:nvPr/>
        </p:nvSpPr>
        <p:spPr>
          <a:xfrm>
            <a:off x="0" y="0"/>
            <a:ext cx="3067500" cy="6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EB Garamond"/>
                <a:ea typeface="EB Garamond"/>
                <a:cs typeface="EB Garamond"/>
                <a:sym typeface="EB Garamond"/>
              </a:rPr>
              <a:t>Question #8:</a:t>
            </a:r>
            <a:endParaRPr b="0" i="0" sz="2400" u="none" cap="none" strike="noStrike">
              <a:solidFill>
                <a:schemeClr val="dk1"/>
              </a:solidFill>
              <a:latin typeface="EB Garamond"/>
              <a:ea typeface="EB Garamond"/>
              <a:cs typeface="EB Garamond"/>
              <a:sym typeface="EB Garamon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National Symbols - The American Flag</a:t>
            </a:r>
            <a:endParaRPr>
              <a:latin typeface="EB Garamond"/>
              <a:ea typeface="EB Garamond"/>
              <a:cs typeface="EB Garamond"/>
              <a:sym typeface="EB Garamond"/>
            </a:endParaRPr>
          </a:p>
        </p:txBody>
      </p:sp>
      <p:sp>
        <p:nvSpPr>
          <p:cNvPr id="225" name="Google Shape;225;p22"/>
          <p:cNvSpPr txBox="1"/>
          <p:nvPr>
            <p:ph idx="1" type="body"/>
          </p:nvPr>
        </p:nvSpPr>
        <p:spPr>
          <a:xfrm>
            <a:off x="311700" y="1152475"/>
            <a:ext cx="53871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lang="en" sz="2400">
                <a:solidFill>
                  <a:schemeClr val="accent5"/>
                </a:solidFill>
                <a:latin typeface="EB Garamond"/>
                <a:ea typeface="EB Garamond"/>
                <a:cs typeface="EB Garamond"/>
                <a:sym typeface="EB Garamond"/>
              </a:rPr>
              <a:t>The United States Flag consists of thirteen red and white horizontal stripes, and a  blue rectangle in the top left with fifty white stars. The 13 stripes represent the 13 original colonies that declared independence from Great Britain and later became the first states. The 50 stars on the flag represent the 50 states.</a:t>
            </a:r>
            <a:endParaRPr sz="2400">
              <a:solidFill>
                <a:schemeClr val="accent5"/>
              </a:solidFill>
              <a:latin typeface="EB Garamond"/>
              <a:ea typeface="EB Garamond"/>
              <a:cs typeface="EB Garamond"/>
              <a:sym typeface="EB Garamond"/>
            </a:endParaRPr>
          </a:p>
        </p:txBody>
      </p:sp>
      <p:pic>
        <p:nvPicPr>
          <p:cNvPr id="226" name="Google Shape;226;p22"/>
          <p:cNvPicPr preferRelativeResize="0"/>
          <p:nvPr/>
        </p:nvPicPr>
        <p:blipFill rotWithShape="1">
          <a:blip r:embed="rId3">
            <a:alphaModFix/>
          </a:blip>
          <a:srcRect b="0" l="0" r="0" t="0"/>
          <a:stretch/>
        </p:blipFill>
        <p:spPr>
          <a:xfrm>
            <a:off x="5698811" y="1520350"/>
            <a:ext cx="3083894" cy="250075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2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National Symbols - The American Flag</a:t>
            </a:r>
            <a:endParaRPr>
              <a:latin typeface="EB Garamond"/>
              <a:ea typeface="EB Garamond"/>
              <a:cs typeface="EB Garamond"/>
              <a:sym typeface="EB Garamond"/>
            </a:endParaRPr>
          </a:p>
        </p:txBody>
      </p:sp>
      <p:sp>
        <p:nvSpPr>
          <p:cNvPr id="232" name="Google Shape;232;p23"/>
          <p:cNvSpPr txBox="1"/>
          <p:nvPr>
            <p:ph idx="1" type="body"/>
          </p:nvPr>
        </p:nvSpPr>
        <p:spPr>
          <a:xfrm>
            <a:off x="311700" y="1152475"/>
            <a:ext cx="53871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lang="en" sz="2400">
                <a:solidFill>
                  <a:schemeClr val="accent5"/>
                </a:solidFill>
                <a:latin typeface="EB Garamond"/>
                <a:ea typeface="EB Garamond"/>
                <a:cs typeface="EB Garamond"/>
                <a:sym typeface="EB Garamond"/>
              </a:rPr>
              <a:t>The United States Flag consists of thirteen red and white horizontal stripes, and a  blue rectangle in the top left with fifty white stars. The 13 stripes represent the </a:t>
            </a:r>
            <a:r>
              <a:rPr lang="en" sz="2400" u="sng">
                <a:solidFill>
                  <a:schemeClr val="accent5"/>
                </a:solidFill>
                <a:latin typeface="EB Garamond"/>
                <a:ea typeface="EB Garamond"/>
                <a:cs typeface="EB Garamond"/>
                <a:sym typeface="EB Garamond"/>
              </a:rPr>
              <a:t>13 original colonies</a:t>
            </a:r>
            <a:r>
              <a:rPr lang="en" sz="2400">
                <a:solidFill>
                  <a:schemeClr val="accent5"/>
                </a:solidFill>
                <a:latin typeface="EB Garamond"/>
                <a:ea typeface="EB Garamond"/>
                <a:cs typeface="EB Garamond"/>
                <a:sym typeface="EB Garamond"/>
              </a:rPr>
              <a:t> that declared independence from Great Britain and later became the first states. The 50 stars on the flag represent </a:t>
            </a:r>
            <a:r>
              <a:rPr lang="en" sz="2400" u="sng">
                <a:solidFill>
                  <a:schemeClr val="accent5"/>
                </a:solidFill>
                <a:latin typeface="EB Garamond"/>
                <a:ea typeface="EB Garamond"/>
                <a:cs typeface="EB Garamond"/>
                <a:sym typeface="EB Garamond"/>
              </a:rPr>
              <a:t>the 50 states</a:t>
            </a:r>
            <a:r>
              <a:rPr lang="en" sz="2400">
                <a:solidFill>
                  <a:schemeClr val="accent5"/>
                </a:solidFill>
                <a:latin typeface="EB Garamond"/>
                <a:ea typeface="EB Garamond"/>
                <a:cs typeface="EB Garamond"/>
                <a:sym typeface="EB Garamond"/>
              </a:rPr>
              <a:t>.</a:t>
            </a:r>
            <a:endParaRPr sz="2400">
              <a:solidFill>
                <a:schemeClr val="accent5"/>
              </a:solidFill>
              <a:latin typeface="EB Garamond"/>
              <a:ea typeface="EB Garamond"/>
              <a:cs typeface="EB Garamond"/>
              <a:sym typeface="EB Garamond"/>
            </a:endParaRPr>
          </a:p>
        </p:txBody>
      </p:sp>
      <p:pic>
        <p:nvPicPr>
          <p:cNvPr id="233" name="Google Shape;233;p23"/>
          <p:cNvPicPr preferRelativeResize="0"/>
          <p:nvPr/>
        </p:nvPicPr>
        <p:blipFill rotWithShape="1">
          <a:blip r:embed="rId3">
            <a:alphaModFix/>
          </a:blip>
          <a:srcRect b="0" l="0" r="0" t="0"/>
          <a:stretch/>
        </p:blipFill>
        <p:spPr>
          <a:xfrm>
            <a:off x="5698811" y="1520350"/>
            <a:ext cx="3083894" cy="2500758"/>
          </a:xfrm>
          <a:prstGeom prst="rect">
            <a:avLst/>
          </a:prstGeom>
          <a:noFill/>
          <a:ln>
            <a:noFill/>
          </a:ln>
        </p:spPr>
      </p:pic>
      <p:sp>
        <p:nvSpPr>
          <p:cNvPr id="234" name="Google Shape;234;p23"/>
          <p:cNvSpPr txBox="1"/>
          <p:nvPr/>
        </p:nvSpPr>
        <p:spPr>
          <a:xfrm>
            <a:off x="0" y="0"/>
            <a:ext cx="3067500" cy="6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EB Garamond"/>
                <a:ea typeface="EB Garamond"/>
                <a:cs typeface="EB Garamond"/>
                <a:sym typeface="EB Garamond"/>
              </a:rPr>
              <a:t>Question #9 and #10:</a:t>
            </a:r>
            <a:endParaRPr b="0" i="0" sz="2400" u="none" cap="none" strike="noStrike">
              <a:solidFill>
                <a:schemeClr val="dk1"/>
              </a:solidFill>
              <a:latin typeface="EB Garamond"/>
              <a:ea typeface="EB Garamond"/>
              <a:cs typeface="EB Garamond"/>
              <a:sym typeface="EB Garamon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National Symbols - The Star-Spangled Banner</a:t>
            </a:r>
            <a:endParaRPr>
              <a:latin typeface="EB Garamond"/>
              <a:ea typeface="EB Garamond"/>
              <a:cs typeface="EB Garamond"/>
              <a:sym typeface="EB Garamond"/>
            </a:endParaRPr>
          </a:p>
        </p:txBody>
      </p:sp>
      <p:sp>
        <p:nvSpPr>
          <p:cNvPr id="240" name="Google Shape;240;p24"/>
          <p:cNvSpPr txBox="1"/>
          <p:nvPr>
            <p:ph idx="1" type="body"/>
          </p:nvPr>
        </p:nvSpPr>
        <p:spPr>
          <a:xfrm>
            <a:off x="311700" y="1152475"/>
            <a:ext cx="59685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lang="en" sz="2400">
                <a:solidFill>
                  <a:schemeClr val="accent5"/>
                </a:solidFill>
                <a:latin typeface="EB Garamond"/>
                <a:ea typeface="EB Garamond"/>
                <a:cs typeface="EB Garamond"/>
                <a:sym typeface="EB Garamond"/>
              </a:rPr>
              <a:t>Francis Scott Key wrote the words to “The Star-Spangled Banner” after a battle in the War of 1812. As the British attacked, Francis Scott Key saw that the American flag was still flying over the fort, which showed that the Americans were not defeated. The song became the U.S. National Anthem in 1931. The flag that Key saw is now at a museum in Washington, D.C.</a:t>
            </a:r>
            <a:endParaRPr sz="2400">
              <a:solidFill>
                <a:schemeClr val="accent5"/>
              </a:solidFill>
              <a:latin typeface="EB Garamond"/>
              <a:ea typeface="EB Garamond"/>
              <a:cs typeface="EB Garamond"/>
              <a:sym typeface="EB Garamond"/>
            </a:endParaRPr>
          </a:p>
        </p:txBody>
      </p:sp>
      <p:pic>
        <p:nvPicPr>
          <p:cNvPr id="241" name="Google Shape;241;p24"/>
          <p:cNvPicPr preferRelativeResize="0"/>
          <p:nvPr/>
        </p:nvPicPr>
        <p:blipFill rotWithShape="1">
          <a:blip r:embed="rId3">
            <a:alphaModFix/>
          </a:blip>
          <a:srcRect b="0" l="0" r="0" t="0"/>
          <a:stretch/>
        </p:blipFill>
        <p:spPr>
          <a:xfrm>
            <a:off x="6214925" y="1235676"/>
            <a:ext cx="2822424" cy="36087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National Symbols - The Star-Spangled Banner</a:t>
            </a:r>
            <a:endParaRPr>
              <a:latin typeface="EB Garamond"/>
              <a:ea typeface="EB Garamond"/>
              <a:cs typeface="EB Garamond"/>
              <a:sym typeface="EB Garamond"/>
            </a:endParaRPr>
          </a:p>
        </p:txBody>
      </p:sp>
      <p:sp>
        <p:nvSpPr>
          <p:cNvPr id="247" name="Google Shape;247;p25"/>
          <p:cNvSpPr txBox="1"/>
          <p:nvPr>
            <p:ph idx="1" type="body"/>
          </p:nvPr>
        </p:nvSpPr>
        <p:spPr>
          <a:xfrm>
            <a:off x="311700" y="1152475"/>
            <a:ext cx="59685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lang="en" sz="2400">
                <a:solidFill>
                  <a:schemeClr val="accent5"/>
                </a:solidFill>
                <a:latin typeface="EB Garamond"/>
                <a:ea typeface="EB Garamond"/>
                <a:cs typeface="EB Garamond"/>
                <a:sym typeface="EB Garamond"/>
              </a:rPr>
              <a:t>Francis Scott Key wrote the words to “</a:t>
            </a:r>
            <a:r>
              <a:rPr lang="en" sz="2400" u="sng">
                <a:solidFill>
                  <a:schemeClr val="accent5"/>
                </a:solidFill>
                <a:latin typeface="EB Garamond"/>
                <a:ea typeface="EB Garamond"/>
                <a:cs typeface="EB Garamond"/>
                <a:sym typeface="EB Garamond"/>
              </a:rPr>
              <a:t>The Star-Spangled Banner</a:t>
            </a:r>
            <a:r>
              <a:rPr lang="en" sz="2400">
                <a:solidFill>
                  <a:schemeClr val="accent5"/>
                </a:solidFill>
                <a:latin typeface="EB Garamond"/>
                <a:ea typeface="EB Garamond"/>
                <a:cs typeface="EB Garamond"/>
                <a:sym typeface="EB Garamond"/>
              </a:rPr>
              <a:t>” after a battle in the War of 1812. As the British attacked, Francis Scott Key saw that the American flag was still flying over the fort, which showed that the Americans were not defeated. The song became the U.S. National Anthem in 1931. The flag that Key saw is now at a museum in Washington, D.C.</a:t>
            </a:r>
            <a:endParaRPr sz="2400">
              <a:solidFill>
                <a:schemeClr val="accent5"/>
              </a:solidFill>
              <a:latin typeface="EB Garamond"/>
              <a:ea typeface="EB Garamond"/>
              <a:cs typeface="EB Garamond"/>
              <a:sym typeface="EB Garamond"/>
            </a:endParaRPr>
          </a:p>
        </p:txBody>
      </p:sp>
      <p:pic>
        <p:nvPicPr>
          <p:cNvPr id="248" name="Google Shape;248;p25"/>
          <p:cNvPicPr preferRelativeResize="0"/>
          <p:nvPr/>
        </p:nvPicPr>
        <p:blipFill rotWithShape="1">
          <a:blip r:embed="rId3">
            <a:alphaModFix/>
          </a:blip>
          <a:srcRect b="0" l="0" r="0" t="0"/>
          <a:stretch/>
        </p:blipFill>
        <p:spPr>
          <a:xfrm>
            <a:off x="6214925" y="1235676"/>
            <a:ext cx="2822424" cy="3608725"/>
          </a:xfrm>
          <a:prstGeom prst="rect">
            <a:avLst/>
          </a:prstGeom>
          <a:noFill/>
          <a:ln>
            <a:noFill/>
          </a:ln>
        </p:spPr>
      </p:pic>
      <p:sp>
        <p:nvSpPr>
          <p:cNvPr id="249" name="Google Shape;249;p25"/>
          <p:cNvSpPr txBox="1"/>
          <p:nvPr/>
        </p:nvSpPr>
        <p:spPr>
          <a:xfrm>
            <a:off x="0" y="0"/>
            <a:ext cx="3067500" cy="6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EB Garamond"/>
                <a:ea typeface="EB Garamond"/>
                <a:cs typeface="EB Garamond"/>
                <a:sym typeface="EB Garamond"/>
              </a:rPr>
              <a:t>Question #11:</a:t>
            </a:r>
            <a:endParaRPr b="0" i="0" sz="2400" u="none" cap="none" strike="noStrike">
              <a:solidFill>
                <a:schemeClr val="dk1"/>
              </a:solidFill>
              <a:latin typeface="EB Garamond"/>
              <a:ea typeface="EB Garamond"/>
              <a:cs typeface="EB Garamond"/>
              <a:sym typeface="EB Garamon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26"/>
          <p:cNvSpPr txBox="1"/>
          <p:nvPr>
            <p:ph type="title"/>
          </p:nvPr>
        </p:nvSpPr>
        <p:spPr>
          <a:xfrm>
            <a:off x="671250" y="2141250"/>
            <a:ext cx="7852200" cy="861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 sz="7200">
                <a:latin typeface="EB Garamond"/>
                <a:ea typeface="EB Garamond"/>
                <a:cs typeface="EB Garamond"/>
                <a:sym typeface="EB Garamond"/>
              </a:rPr>
              <a:t>HOLIDAYS</a:t>
            </a:r>
            <a:endParaRPr sz="7200">
              <a:latin typeface="EB Garamond"/>
              <a:ea typeface="EB Garamond"/>
              <a:cs typeface="EB Garamond"/>
              <a:sym typeface="EB Garamon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27"/>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National Holidays</a:t>
            </a:r>
            <a:endParaRPr>
              <a:latin typeface="EB Garamond"/>
              <a:ea typeface="EB Garamond"/>
              <a:cs typeface="EB Garamond"/>
              <a:sym typeface="EB Garamond"/>
            </a:endParaRPr>
          </a:p>
        </p:txBody>
      </p:sp>
      <p:sp>
        <p:nvSpPr>
          <p:cNvPr id="260" name="Google Shape;260;p27"/>
          <p:cNvSpPr txBox="1"/>
          <p:nvPr>
            <p:ph idx="1" type="body"/>
          </p:nvPr>
        </p:nvSpPr>
        <p:spPr>
          <a:xfrm>
            <a:off x="0" y="1167000"/>
            <a:ext cx="39999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lang="en" sz="2400">
                <a:solidFill>
                  <a:schemeClr val="accent5"/>
                </a:solidFill>
                <a:latin typeface="EB Garamond"/>
                <a:ea typeface="EB Garamond"/>
                <a:cs typeface="EB Garamond"/>
                <a:sym typeface="EB Garamond"/>
              </a:rPr>
              <a:t>The Declaration of Independence was adopted on July 4, 1776. The anniversary of that date is celebrated as Independence Day. Other national holidays are listed in the table to the right. On these days, government offices are closed.</a:t>
            </a:r>
            <a:endParaRPr sz="2400">
              <a:solidFill>
                <a:schemeClr val="accent5"/>
              </a:solidFill>
              <a:latin typeface="EB Garamond"/>
              <a:ea typeface="EB Garamond"/>
              <a:cs typeface="EB Garamond"/>
              <a:sym typeface="EB Garamond"/>
            </a:endParaRPr>
          </a:p>
        </p:txBody>
      </p:sp>
      <p:pic>
        <p:nvPicPr>
          <p:cNvPr id="261" name="Google Shape;261;p27"/>
          <p:cNvPicPr preferRelativeResize="0"/>
          <p:nvPr/>
        </p:nvPicPr>
        <p:blipFill rotWithShape="1">
          <a:blip r:embed="rId3">
            <a:alphaModFix/>
          </a:blip>
          <a:srcRect b="0" l="0" r="0" t="0"/>
          <a:stretch/>
        </p:blipFill>
        <p:spPr>
          <a:xfrm>
            <a:off x="3893500" y="1200200"/>
            <a:ext cx="5134201" cy="335000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28"/>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National Holidays</a:t>
            </a:r>
            <a:endParaRPr>
              <a:latin typeface="EB Garamond"/>
              <a:ea typeface="EB Garamond"/>
              <a:cs typeface="EB Garamond"/>
              <a:sym typeface="EB Garamond"/>
            </a:endParaRPr>
          </a:p>
        </p:txBody>
      </p:sp>
      <p:sp>
        <p:nvSpPr>
          <p:cNvPr id="267" name="Google Shape;267;p28"/>
          <p:cNvSpPr txBox="1"/>
          <p:nvPr>
            <p:ph idx="1" type="body"/>
          </p:nvPr>
        </p:nvSpPr>
        <p:spPr>
          <a:xfrm>
            <a:off x="0" y="1167000"/>
            <a:ext cx="39999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lang="en" sz="2400">
                <a:solidFill>
                  <a:schemeClr val="accent5"/>
                </a:solidFill>
                <a:latin typeface="EB Garamond"/>
                <a:ea typeface="EB Garamond"/>
                <a:cs typeface="EB Garamond"/>
                <a:sym typeface="EB Garamond"/>
              </a:rPr>
              <a:t>The Declaration of Independence was adopted on </a:t>
            </a:r>
            <a:r>
              <a:rPr lang="en" sz="2400" u="sng">
                <a:solidFill>
                  <a:schemeClr val="accent5"/>
                </a:solidFill>
                <a:latin typeface="EB Garamond"/>
                <a:ea typeface="EB Garamond"/>
                <a:cs typeface="EB Garamond"/>
                <a:sym typeface="EB Garamond"/>
              </a:rPr>
              <a:t>July 4</a:t>
            </a:r>
            <a:r>
              <a:rPr lang="en" sz="2400">
                <a:solidFill>
                  <a:schemeClr val="accent5"/>
                </a:solidFill>
                <a:latin typeface="EB Garamond"/>
                <a:ea typeface="EB Garamond"/>
                <a:cs typeface="EB Garamond"/>
                <a:sym typeface="EB Garamond"/>
              </a:rPr>
              <a:t>, 1776. The anniversary of that date is celebrated as Independence Day. Other national holidays are listed in the table to the right. On these days, government offices are closed.</a:t>
            </a:r>
            <a:endParaRPr sz="2400">
              <a:solidFill>
                <a:schemeClr val="accent5"/>
              </a:solidFill>
              <a:latin typeface="EB Garamond"/>
              <a:ea typeface="EB Garamond"/>
              <a:cs typeface="EB Garamond"/>
              <a:sym typeface="EB Garamond"/>
            </a:endParaRPr>
          </a:p>
        </p:txBody>
      </p:sp>
      <p:pic>
        <p:nvPicPr>
          <p:cNvPr id="268" name="Google Shape;268;p28"/>
          <p:cNvPicPr preferRelativeResize="0"/>
          <p:nvPr/>
        </p:nvPicPr>
        <p:blipFill rotWithShape="1">
          <a:blip r:embed="rId3">
            <a:alphaModFix/>
          </a:blip>
          <a:srcRect b="0" l="0" r="0" t="0"/>
          <a:stretch/>
        </p:blipFill>
        <p:spPr>
          <a:xfrm>
            <a:off x="3893500" y="1200200"/>
            <a:ext cx="5134201" cy="3350002"/>
          </a:xfrm>
          <a:prstGeom prst="rect">
            <a:avLst/>
          </a:prstGeom>
          <a:noFill/>
          <a:ln>
            <a:noFill/>
          </a:ln>
        </p:spPr>
      </p:pic>
      <p:sp>
        <p:nvSpPr>
          <p:cNvPr id="269" name="Google Shape;269;p28"/>
          <p:cNvSpPr txBox="1"/>
          <p:nvPr/>
        </p:nvSpPr>
        <p:spPr>
          <a:xfrm>
            <a:off x="0" y="0"/>
            <a:ext cx="3067500" cy="625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EB Garamond"/>
                <a:ea typeface="EB Garamond"/>
                <a:cs typeface="EB Garamond"/>
                <a:sym typeface="EB Garamond"/>
              </a:rPr>
              <a:t>Question #12 and #13:</a:t>
            </a:r>
            <a:endParaRPr b="0" i="0" sz="2400" u="none" cap="none" strike="noStrike">
              <a:solidFill>
                <a:schemeClr val="dk1"/>
              </a:solidFill>
              <a:latin typeface="EB Garamond"/>
              <a:ea typeface="EB Garamond"/>
              <a:cs typeface="EB Garamond"/>
              <a:sym typeface="EB Garamond"/>
            </a:endParaRPr>
          </a:p>
        </p:txBody>
      </p:sp>
      <p:sp>
        <p:nvSpPr>
          <p:cNvPr id="270" name="Google Shape;270;p28"/>
          <p:cNvSpPr/>
          <p:nvPr/>
        </p:nvSpPr>
        <p:spPr>
          <a:xfrm>
            <a:off x="5028625" y="3866850"/>
            <a:ext cx="2051100" cy="625200"/>
          </a:xfrm>
          <a:prstGeom prst="ellipse">
            <a:avLst/>
          </a:prstGeom>
          <a:no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WORKSHEET REVIEW</a:t>
            </a:r>
            <a:endParaRPr>
              <a:latin typeface="EB Garamond"/>
              <a:ea typeface="EB Garamond"/>
              <a:cs typeface="EB Garamond"/>
              <a:sym typeface="EB Garamond"/>
            </a:endParaRPr>
          </a:p>
        </p:txBody>
      </p:sp>
      <p:sp>
        <p:nvSpPr>
          <p:cNvPr id="276" name="Google Shape;276;p29"/>
          <p:cNvSpPr txBox="1"/>
          <p:nvPr>
            <p:ph idx="1" type="body"/>
          </p:nvPr>
        </p:nvSpPr>
        <p:spPr>
          <a:xfrm>
            <a:off x="311700" y="901325"/>
            <a:ext cx="8520600" cy="42423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accent5"/>
              </a:buClr>
              <a:buSzPts val="1800"/>
              <a:buFont typeface="EB Garamond"/>
              <a:buAutoNum type="arabicPeriod"/>
            </a:pPr>
            <a:r>
              <a:rPr lang="en">
                <a:solidFill>
                  <a:schemeClr val="accent5"/>
                </a:solidFill>
                <a:latin typeface="EB Garamond"/>
                <a:ea typeface="EB Garamond"/>
                <a:cs typeface="EB Garamond"/>
                <a:sym typeface="EB Garamond"/>
              </a:rPr>
              <a:t>Missouri River/Mississippi River</a:t>
            </a:r>
            <a:endParaRPr>
              <a:solidFill>
                <a:schemeClr val="accent5"/>
              </a:solidFill>
              <a:latin typeface="EB Garamond"/>
              <a:ea typeface="EB Garamond"/>
              <a:cs typeface="EB Garamond"/>
              <a:sym typeface="EB Garamond"/>
            </a:endParaRPr>
          </a:p>
          <a:p>
            <a:pPr indent="-342900" lvl="0" marL="457200" rtl="0" algn="l">
              <a:lnSpc>
                <a:spcPct val="115000"/>
              </a:lnSpc>
              <a:spcBef>
                <a:spcPts val="0"/>
              </a:spcBef>
              <a:spcAft>
                <a:spcPts val="0"/>
              </a:spcAft>
              <a:buClr>
                <a:schemeClr val="accent5"/>
              </a:buClr>
              <a:buSzPts val="1800"/>
              <a:buFont typeface="EB Garamond"/>
              <a:buAutoNum type="arabicPeriod"/>
            </a:pPr>
            <a:r>
              <a:rPr lang="en">
                <a:solidFill>
                  <a:schemeClr val="accent5"/>
                </a:solidFill>
                <a:latin typeface="EB Garamond"/>
                <a:ea typeface="EB Garamond"/>
                <a:cs typeface="EB Garamond"/>
                <a:sym typeface="EB Garamond"/>
              </a:rPr>
              <a:t>Pacific Ocean</a:t>
            </a:r>
            <a:endParaRPr>
              <a:solidFill>
                <a:schemeClr val="accent5"/>
              </a:solidFill>
              <a:latin typeface="EB Garamond"/>
              <a:ea typeface="EB Garamond"/>
              <a:cs typeface="EB Garamond"/>
              <a:sym typeface="EB Garamond"/>
            </a:endParaRPr>
          </a:p>
          <a:p>
            <a:pPr indent="-342900" lvl="0" marL="457200" rtl="0" algn="l">
              <a:lnSpc>
                <a:spcPct val="115000"/>
              </a:lnSpc>
              <a:spcBef>
                <a:spcPts val="0"/>
              </a:spcBef>
              <a:spcAft>
                <a:spcPts val="0"/>
              </a:spcAft>
              <a:buClr>
                <a:schemeClr val="accent5"/>
              </a:buClr>
              <a:buSzPts val="1800"/>
              <a:buFont typeface="EB Garamond"/>
              <a:buAutoNum type="arabicPeriod"/>
            </a:pPr>
            <a:r>
              <a:rPr lang="en">
                <a:solidFill>
                  <a:schemeClr val="accent5"/>
                </a:solidFill>
                <a:latin typeface="EB Garamond"/>
                <a:ea typeface="EB Garamond"/>
                <a:cs typeface="EB Garamond"/>
                <a:sym typeface="EB Garamond"/>
              </a:rPr>
              <a:t>Atlantic Ocean</a:t>
            </a:r>
            <a:endParaRPr>
              <a:solidFill>
                <a:schemeClr val="accent5"/>
              </a:solidFill>
              <a:latin typeface="EB Garamond"/>
              <a:ea typeface="EB Garamond"/>
              <a:cs typeface="EB Garamond"/>
              <a:sym typeface="EB Garamond"/>
            </a:endParaRPr>
          </a:p>
          <a:p>
            <a:pPr indent="-342900" lvl="0" marL="457200" rtl="0" algn="l">
              <a:lnSpc>
                <a:spcPct val="115000"/>
              </a:lnSpc>
              <a:spcBef>
                <a:spcPts val="0"/>
              </a:spcBef>
              <a:spcAft>
                <a:spcPts val="0"/>
              </a:spcAft>
              <a:buClr>
                <a:schemeClr val="accent5"/>
              </a:buClr>
              <a:buSzPts val="1800"/>
              <a:buFont typeface="EB Garamond"/>
              <a:buAutoNum type="arabicPeriod"/>
            </a:pPr>
            <a:r>
              <a:rPr lang="en">
                <a:solidFill>
                  <a:schemeClr val="accent5"/>
                </a:solidFill>
                <a:latin typeface="EB Garamond"/>
                <a:ea typeface="EB Garamond"/>
                <a:cs typeface="EB Garamond"/>
                <a:sym typeface="EB Garamond"/>
              </a:rPr>
              <a:t>Guam</a:t>
            </a:r>
            <a:endParaRPr>
              <a:solidFill>
                <a:schemeClr val="accent5"/>
              </a:solidFill>
              <a:latin typeface="EB Garamond"/>
              <a:ea typeface="EB Garamond"/>
              <a:cs typeface="EB Garamond"/>
              <a:sym typeface="EB Garamond"/>
            </a:endParaRPr>
          </a:p>
          <a:p>
            <a:pPr indent="-342900" lvl="0" marL="457200" rtl="0" algn="l">
              <a:lnSpc>
                <a:spcPct val="115000"/>
              </a:lnSpc>
              <a:spcBef>
                <a:spcPts val="0"/>
              </a:spcBef>
              <a:spcAft>
                <a:spcPts val="0"/>
              </a:spcAft>
              <a:buClr>
                <a:schemeClr val="accent5"/>
              </a:buClr>
              <a:buSzPts val="1800"/>
              <a:buFont typeface="EB Garamond"/>
              <a:buAutoNum type="arabicPeriod"/>
            </a:pPr>
            <a:r>
              <a:rPr lang="en">
                <a:solidFill>
                  <a:schemeClr val="accent5"/>
                </a:solidFill>
                <a:latin typeface="EB Garamond"/>
                <a:ea typeface="EB Garamond"/>
                <a:cs typeface="EB Garamond"/>
                <a:sym typeface="EB Garamond"/>
              </a:rPr>
              <a:t>Washington</a:t>
            </a:r>
            <a:endParaRPr>
              <a:solidFill>
                <a:schemeClr val="accent5"/>
              </a:solidFill>
              <a:latin typeface="EB Garamond"/>
              <a:ea typeface="EB Garamond"/>
              <a:cs typeface="EB Garamond"/>
              <a:sym typeface="EB Garamond"/>
            </a:endParaRPr>
          </a:p>
          <a:p>
            <a:pPr indent="-342900" lvl="0" marL="457200" rtl="0" algn="l">
              <a:lnSpc>
                <a:spcPct val="115000"/>
              </a:lnSpc>
              <a:spcBef>
                <a:spcPts val="0"/>
              </a:spcBef>
              <a:spcAft>
                <a:spcPts val="0"/>
              </a:spcAft>
              <a:buClr>
                <a:schemeClr val="accent5"/>
              </a:buClr>
              <a:buSzPts val="1800"/>
              <a:buFont typeface="EB Garamond"/>
              <a:buAutoNum type="arabicPeriod"/>
            </a:pPr>
            <a:r>
              <a:rPr lang="en">
                <a:solidFill>
                  <a:schemeClr val="accent5"/>
                </a:solidFill>
                <a:latin typeface="EB Garamond"/>
                <a:ea typeface="EB Garamond"/>
                <a:cs typeface="EB Garamond"/>
                <a:sym typeface="EB Garamond"/>
              </a:rPr>
              <a:t>Texas</a:t>
            </a:r>
            <a:endParaRPr>
              <a:solidFill>
                <a:schemeClr val="accent5"/>
              </a:solidFill>
              <a:latin typeface="EB Garamond"/>
              <a:ea typeface="EB Garamond"/>
              <a:cs typeface="EB Garamond"/>
              <a:sym typeface="EB Garamond"/>
            </a:endParaRPr>
          </a:p>
          <a:p>
            <a:pPr indent="-342900" lvl="0" marL="457200" rtl="0" algn="l">
              <a:lnSpc>
                <a:spcPct val="115000"/>
              </a:lnSpc>
              <a:spcBef>
                <a:spcPts val="0"/>
              </a:spcBef>
              <a:spcAft>
                <a:spcPts val="0"/>
              </a:spcAft>
              <a:buClr>
                <a:schemeClr val="accent5"/>
              </a:buClr>
              <a:buSzPts val="1800"/>
              <a:buFont typeface="EB Garamond"/>
              <a:buAutoNum type="arabicPeriod"/>
            </a:pPr>
            <a:r>
              <a:rPr lang="en">
                <a:solidFill>
                  <a:schemeClr val="accent5"/>
                </a:solidFill>
                <a:latin typeface="EB Garamond"/>
                <a:ea typeface="EB Garamond"/>
                <a:cs typeface="EB Garamond"/>
                <a:sym typeface="EB Garamond"/>
              </a:rPr>
              <a:t>Washington, D.C.</a:t>
            </a:r>
            <a:endParaRPr>
              <a:solidFill>
                <a:schemeClr val="accent5"/>
              </a:solidFill>
              <a:latin typeface="EB Garamond"/>
              <a:ea typeface="EB Garamond"/>
              <a:cs typeface="EB Garamond"/>
              <a:sym typeface="EB Garamond"/>
            </a:endParaRPr>
          </a:p>
          <a:p>
            <a:pPr indent="-342900" lvl="0" marL="457200" rtl="0" algn="l">
              <a:lnSpc>
                <a:spcPct val="115000"/>
              </a:lnSpc>
              <a:spcBef>
                <a:spcPts val="0"/>
              </a:spcBef>
              <a:spcAft>
                <a:spcPts val="0"/>
              </a:spcAft>
              <a:buClr>
                <a:schemeClr val="accent5"/>
              </a:buClr>
              <a:buSzPts val="1800"/>
              <a:buFont typeface="EB Garamond"/>
              <a:buAutoNum type="arabicPeriod"/>
            </a:pPr>
            <a:r>
              <a:rPr lang="en">
                <a:solidFill>
                  <a:schemeClr val="accent5"/>
                </a:solidFill>
                <a:latin typeface="EB Garamond"/>
                <a:ea typeface="EB Garamond"/>
                <a:cs typeface="EB Garamond"/>
                <a:sym typeface="EB Garamond"/>
              </a:rPr>
              <a:t>New York</a:t>
            </a:r>
            <a:endParaRPr>
              <a:solidFill>
                <a:schemeClr val="accent5"/>
              </a:solidFill>
              <a:latin typeface="EB Garamond"/>
              <a:ea typeface="EB Garamond"/>
              <a:cs typeface="EB Garamond"/>
              <a:sym typeface="EB Garamond"/>
            </a:endParaRPr>
          </a:p>
          <a:p>
            <a:pPr indent="-342900" lvl="0" marL="457200" rtl="0" algn="l">
              <a:lnSpc>
                <a:spcPct val="115000"/>
              </a:lnSpc>
              <a:spcBef>
                <a:spcPts val="0"/>
              </a:spcBef>
              <a:spcAft>
                <a:spcPts val="0"/>
              </a:spcAft>
              <a:buClr>
                <a:schemeClr val="accent5"/>
              </a:buClr>
              <a:buSzPts val="1800"/>
              <a:buFont typeface="EB Garamond"/>
              <a:buAutoNum type="arabicPeriod"/>
            </a:pPr>
            <a:r>
              <a:rPr lang="en">
                <a:solidFill>
                  <a:schemeClr val="accent5"/>
                </a:solidFill>
                <a:latin typeface="EB Garamond"/>
                <a:ea typeface="EB Garamond"/>
                <a:cs typeface="EB Garamond"/>
                <a:sym typeface="EB Garamond"/>
              </a:rPr>
              <a:t>13 original colonies</a:t>
            </a:r>
            <a:endParaRPr>
              <a:solidFill>
                <a:schemeClr val="accent5"/>
              </a:solidFill>
              <a:latin typeface="EB Garamond"/>
              <a:ea typeface="EB Garamond"/>
              <a:cs typeface="EB Garamond"/>
              <a:sym typeface="EB Garamond"/>
            </a:endParaRPr>
          </a:p>
          <a:p>
            <a:pPr indent="-342900" lvl="0" marL="457200" rtl="0" algn="l">
              <a:lnSpc>
                <a:spcPct val="115000"/>
              </a:lnSpc>
              <a:spcBef>
                <a:spcPts val="0"/>
              </a:spcBef>
              <a:spcAft>
                <a:spcPts val="0"/>
              </a:spcAft>
              <a:buClr>
                <a:schemeClr val="accent5"/>
              </a:buClr>
              <a:buSzPts val="1800"/>
              <a:buFont typeface="EB Garamond"/>
              <a:buAutoNum type="arabicPeriod"/>
            </a:pPr>
            <a:r>
              <a:rPr lang="en">
                <a:solidFill>
                  <a:schemeClr val="accent5"/>
                </a:solidFill>
                <a:latin typeface="EB Garamond"/>
                <a:ea typeface="EB Garamond"/>
                <a:cs typeface="EB Garamond"/>
                <a:sym typeface="EB Garamond"/>
              </a:rPr>
              <a:t>50 states</a:t>
            </a:r>
            <a:endParaRPr>
              <a:solidFill>
                <a:schemeClr val="accent5"/>
              </a:solidFill>
              <a:latin typeface="EB Garamond"/>
              <a:ea typeface="EB Garamond"/>
              <a:cs typeface="EB Garamond"/>
              <a:sym typeface="EB Garamond"/>
            </a:endParaRPr>
          </a:p>
          <a:p>
            <a:pPr indent="-342900" lvl="0" marL="457200" rtl="0" algn="l">
              <a:lnSpc>
                <a:spcPct val="115000"/>
              </a:lnSpc>
              <a:spcBef>
                <a:spcPts val="0"/>
              </a:spcBef>
              <a:spcAft>
                <a:spcPts val="0"/>
              </a:spcAft>
              <a:buClr>
                <a:schemeClr val="accent5"/>
              </a:buClr>
              <a:buSzPts val="1800"/>
              <a:buFont typeface="EB Garamond"/>
              <a:buAutoNum type="arabicPeriod"/>
            </a:pPr>
            <a:r>
              <a:rPr lang="en">
                <a:solidFill>
                  <a:schemeClr val="accent5"/>
                </a:solidFill>
                <a:latin typeface="EB Garamond"/>
                <a:ea typeface="EB Garamond"/>
                <a:cs typeface="EB Garamond"/>
                <a:sym typeface="EB Garamond"/>
              </a:rPr>
              <a:t>The Star-Spangled Banner</a:t>
            </a:r>
            <a:endParaRPr>
              <a:solidFill>
                <a:schemeClr val="accent5"/>
              </a:solidFill>
              <a:latin typeface="EB Garamond"/>
              <a:ea typeface="EB Garamond"/>
              <a:cs typeface="EB Garamond"/>
              <a:sym typeface="EB Garamond"/>
            </a:endParaRPr>
          </a:p>
          <a:p>
            <a:pPr indent="-342900" lvl="0" marL="457200" rtl="0" algn="l">
              <a:lnSpc>
                <a:spcPct val="115000"/>
              </a:lnSpc>
              <a:spcBef>
                <a:spcPts val="0"/>
              </a:spcBef>
              <a:spcAft>
                <a:spcPts val="0"/>
              </a:spcAft>
              <a:buClr>
                <a:schemeClr val="accent5"/>
              </a:buClr>
              <a:buSzPts val="1800"/>
              <a:buFont typeface="EB Garamond"/>
              <a:buAutoNum type="arabicPeriod"/>
            </a:pPr>
            <a:r>
              <a:rPr lang="en">
                <a:solidFill>
                  <a:schemeClr val="accent5"/>
                </a:solidFill>
                <a:latin typeface="EB Garamond"/>
                <a:ea typeface="EB Garamond"/>
                <a:cs typeface="EB Garamond"/>
                <a:sym typeface="EB Garamond"/>
              </a:rPr>
              <a:t>July 4</a:t>
            </a:r>
            <a:endParaRPr>
              <a:solidFill>
                <a:schemeClr val="accent5"/>
              </a:solidFill>
              <a:latin typeface="EB Garamond"/>
              <a:ea typeface="EB Garamond"/>
              <a:cs typeface="EB Garamond"/>
              <a:sym typeface="EB Garamond"/>
            </a:endParaRPr>
          </a:p>
          <a:p>
            <a:pPr indent="-342900" lvl="0" marL="457200" rtl="0" algn="l">
              <a:lnSpc>
                <a:spcPct val="115000"/>
              </a:lnSpc>
              <a:spcBef>
                <a:spcPts val="0"/>
              </a:spcBef>
              <a:spcAft>
                <a:spcPts val="0"/>
              </a:spcAft>
              <a:buClr>
                <a:schemeClr val="accent5"/>
              </a:buClr>
              <a:buSzPts val="1800"/>
              <a:buFont typeface="EB Garamond"/>
              <a:buAutoNum type="arabicPeriod"/>
            </a:pPr>
            <a:r>
              <a:rPr lang="en">
                <a:solidFill>
                  <a:schemeClr val="accent5"/>
                </a:solidFill>
                <a:latin typeface="EB Garamond"/>
                <a:ea typeface="EB Garamond"/>
                <a:cs typeface="EB Garamond"/>
                <a:sym typeface="EB Garamond"/>
              </a:rPr>
              <a:t>Thanksgiving, Christmas</a:t>
            </a:r>
            <a:endParaRPr>
              <a:solidFill>
                <a:schemeClr val="accent5"/>
              </a:solidFill>
              <a:latin typeface="EB Garamond"/>
              <a:ea typeface="EB Garamond"/>
              <a:cs typeface="EB Garamond"/>
              <a:sym typeface="EB Garamond"/>
            </a:endParaRPr>
          </a:p>
        </p:txBody>
      </p:sp>
      <p:sp>
        <p:nvSpPr>
          <p:cNvPr id="277" name="Google Shape;277;p29"/>
          <p:cNvSpPr/>
          <p:nvPr/>
        </p:nvSpPr>
        <p:spPr>
          <a:xfrm>
            <a:off x="5375000" y="1396200"/>
            <a:ext cx="3117925" cy="2727350"/>
          </a:xfrm>
          <a:custGeom>
            <a:rect b="b" l="l" r="r" t="t"/>
            <a:pathLst>
              <a:path extrusionOk="0" h="109094" w="124717">
                <a:moveTo>
                  <a:pt x="14290" y="75153"/>
                </a:moveTo>
                <a:lnTo>
                  <a:pt x="37023" y="109094"/>
                </a:lnTo>
                <a:lnTo>
                  <a:pt x="124717" y="16970"/>
                </a:lnTo>
                <a:lnTo>
                  <a:pt x="103930" y="0"/>
                </a:lnTo>
                <a:lnTo>
                  <a:pt x="39643" y="65397"/>
                </a:lnTo>
                <a:lnTo>
                  <a:pt x="20255" y="36749"/>
                </a:lnTo>
                <a:lnTo>
                  <a:pt x="0" y="52729"/>
                </a:lnTo>
                <a:lnTo>
                  <a:pt x="18187" y="81214"/>
                </a:lnTo>
                <a:close/>
              </a:path>
            </a:pathLst>
          </a:custGeom>
          <a:solidFill>
            <a:srgbClr val="00FF00"/>
          </a:solidFill>
          <a:ln cap="flat" cmpd="sng" w="9525">
            <a:solidFill>
              <a:srgbClr val="000000"/>
            </a:solidFill>
            <a:prstDash val="solid"/>
            <a:round/>
            <a:headEnd len="sm" w="sm" type="none"/>
            <a:tailEnd len="sm" w="sm" type="none"/>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3"/>
          <p:cNvSpPr txBox="1"/>
          <p:nvPr>
            <p:ph idx="1" type="body"/>
          </p:nvPr>
        </p:nvSpPr>
        <p:spPr>
          <a:xfrm>
            <a:off x="311700" y="1921350"/>
            <a:ext cx="8520600" cy="13008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800"/>
              <a:buNone/>
            </a:pPr>
            <a:r>
              <a:rPr lang="en" sz="3600">
                <a:solidFill>
                  <a:schemeClr val="accent5"/>
                </a:solidFill>
                <a:latin typeface="EB Garamond"/>
                <a:ea typeface="EB Garamond"/>
                <a:cs typeface="EB Garamond"/>
                <a:sym typeface="EB Garamond"/>
              </a:rPr>
              <a:t>Session 1: Introductions, Maps, Symbols, and Holidays</a:t>
            </a:r>
            <a:endParaRPr sz="3600">
              <a:solidFill>
                <a:schemeClr val="accent5"/>
              </a:solidFill>
              <a:latin typeface="EB Garamond"/>
              <a:ea typeface="EB Garamond"/>
              <a:cs typeface="EB Garamond"/>
              <a:sym typeface="EB Garamond"/>
            </a:endParaRPr>
          </a:p>
          <a:p>
            <a:pPr indent="0" lvl="0" marL="0" rtl="0" algn="ctr">
              <a:lnSpc>
                <a:spcPct val="115000"/>
              </a:lnSpc>
              <a:spcBef>
                <a:spcPts val="0"/>
              </a:spcBef>
              <a:spcAft>
                <a:spcPts val="1600"/>
              </a:spcAft>
              <a:buSzPts val="1800"/>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Dictation Practice</a:t>
            </a:r>
            <a:endParaRPr>
              <a:latin typeface="EB Garamond"/>
              <a:ea typeface="EB Garamond"/>
              <a:cs typeface="EB Garamond"/>
              <a:sym typeface="EB Garamond"/>
            </a:endParaRPr>
          </a:p>
        </p:txBody>
      </p:sp>
      <p:sp>
        <p:nvSpPr>
          <p:cNvPr id="283" name="Google Shape;283;p30"/>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81000" lvl="0" marL="457200" rtl="0" algn="l">
              <a:lnSpc>
                <a:spcPct val="115000"/>
              </a:lnSpc>
              <a:spcBef>
                <a:spcPts val="0"/>
              </a:spcBef>
              <a:spcAft>
                <a:spcPts val="0"/>
              </a:spcAft>
              <a:buClr>
                <a:schemeClr val="accent5"/>
              </a:buClr>
              <a:buSzPts val="2400"/>
              <a:buFont typeface="EB Garamond"/>
              <a:buChar char="●"/>
            </a:pPr>
            <a:r>
              <a:rPr lang="en" sz="2400">
                <a:solidFill>
                  <a:schemeClr val="accent5"/>
                </a:solidFill>
                <a:latin typeface="EB Garamond"/>
                <a:ea typeface="EB Garamond"/>
                <a:cs typeface="EB Garamond"/>
                <a:sym typeface="EB Garamond"/>
              </a:rPr>
              <a:t>The flag is red, white, and blue.</a:t>
            </a:r>
            <a:endParaRPr sz="2400">
              <a:solidFill>
                <a:schemeClr val="accent5"/>
              </a:solidFill>
              <a:latin typeface="EB Garamond"/>
              <a:ea typeface="EB Garamond"/>
              <a:cs typeface="EB Garamond"/>
              <a:sym typeface="EB Garamond"/>
            </a:endParaRPr>
          </a:p>
          <a:p>
            <a:pPr indent="0" lvl="0" marL="0" rtl="0" algn="l">
              <a:lnSpc>
                <a:spcPct val="115000"/>
              </a:lnSpc>
              <a:spcBef>
                <a:spcPts val="1600"/>
              </a:spcBef>
              <a:spcAft>
                <a:spcPts val="0"/>
              </a:spcAft>
              <a:buSzPts val="1800"/>
              <a:buNone/>
            </a:pPr>
            <a:r>
              <a:t/>
            </a:r>
            <a:endParaRPr sz="2400">
              <a:solidFill>
                <a:schemeClr val="accent5"/>
              </a:solidFill>
              <a:latin typeface="EB Garamond"/>
              <a:ea typeface="EB Garamond"/>
              <a:cs typeface="EB Garamond"/>
              <a:sym typeface="EB Garamond"/>
            </a:endParaRPr>
          </a:p>
          <a:p>
            <a:pPr indent="-381000" lvl="0" marL="457200" rtl="0" algn="l">
              <a:lnSpc>
                <a:spcPct val="115000"/>
              </a:lnSpc>
              <a:spcBef>
                <a:spcPts val="1600"/>
              </a:spcBef>
              <a:spcAft>
                <a:spcPts val="0"/>
              </a:spcAft>
              <a:buClr>
                <a:schemeClr val="accent5"/>
              </a:buClr>
              <a:buSzPts val="2400"/>
              <a:buFont typeface="EB Garamond"/>
              <a:buChar char="●"/>
            </a:pPr>
            <a:r>
              <a:rPr lang="en" sz="2400">
                <a:solidFill>
                  <a:schemeClr val="accent5"/>
                </a:solidFill>
                <a:latin typeface="EB Garamond"/>
                <a:ea typeface="EB Garamond"/>
                <a:cs typeface="EB Garamond"/>
                <a:sym typeface="EB Garamond"/>
              </a:rPr>
              <a:t>Canada is north of the United States.</a:t>
            </a:r>
            <a:endParaRPr sz="2400">
              <a:solidFill>
                <a:schemeClr val="accent5"/>
              </a:solidFill>
              <a:latin typeface="EB Garamond"/>
              <a:ea typeface="EB Garamond"/>
              <a:cs typeface="EB Garamond"/>
              <a:sym typeface="EB Garamond"/>
            </a:endParaRPr>
          </a:p>
          <a:p>
            <a:pPr indent="0" lvl="0" marL="0" rtl="0" algn="l">
              <a:lnSpc>
                <a:spcPct val="115000"/>
              </a:lnSpc>
              <a:spcBef>
                <a:spcPts val="1600"/>
              </a:spcBef>
              <a:spcAft>
                <a:spcPts val="0"/>
              </a:spcAft>
              <a:buSzPts val="1800"/>
              <a:buNone/>
            </a:pPr>
            <a:r>
              <a:t/>
            </a:r>
            <a:endParaRPr sz="2400">
              <a:solidFill>
                <a:schemeClr val="accent5"/>
              </a:solidFill>
              <a:latin typeface="EB Garamond"/>
              <a:ea typeface="EB Garamond"/>
              <a:cs typeface="EB Garamond"/>
              <a:sym typeface="EB Garamond"/>
            </a:endParaRPr>
          </a:p>
          <a:p>
            <a:pPr indent="-381000" lvl="0" marL="457200" rtl="0" algn="l">
              <a:lnSpc>
                <a:spcPct val="115000"/>
              </a:lnSpc>
              <a:spcBef>
                <a:spcPts val="1600"/>
              </a:spcBef>
              <a:spcAft>
                <a:spcPts val="0"/>
              </a:spcAft>
              <a:buClr>
                <a:schemeClr val="accent5"/>
              </a:buClr>
              <a:buSzPts val="2400"/>
              <a:buFont typeface="EB Garamond"/>
              <a:buChar char="●"/>
            </a:pPr>
            <a:r>
              <a:rPr lang="en" sz="2400">
                <a:solidFill>
                  <a:schemeClr val="accent5"/>
                </a:solidFill>
                <a:latin typeface="EB Garamond"/>
                <a:ea typeface="EB Garamond"/>
                <a:cs typeface="EB Garamond"/>
                <a:sym typeface="EB Garamond"/>
              </a:rPr>
              <a:t>Thanksgiving is in November.</a:t>
            </a:r>
            <a:endParaRPr sz="2400">
              <a:solidFill>
                <a:schemeClr val="accent5"/>
              </a:solidFill>
              <a:latin typeface="EB Garamond"/>
              <a:ea typeface="EB Garamond"/>
              <a:cs typeface="EB Garamond"/>
              <a:sym typeface="EB 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gtEl>
                                        <p:attrNameLst>
                                          <p:attrName>style.visibility</p:attrName>
                                        </p:attrNameLst>
                                      </p:cBhvr>
                                      <p:to>
                                        <p:strVal val="visible"/>
                                      </p:to>
                                    </p:set>
                                    <p:animEffect filter="fade" transition="in">
                                      <p:cBhvr>
                                        <p:cTn dur="1000"/>
                                        <p:tgtEl>
                                          <p:spTgt spid="2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NEXT CLASS -- Early United States History</a:t>
            </a:r>
            <a:endParaRPr>
              <a:latin typeface="EB Garamond"/>
              <a:ea typeface="EB Garamond"/>
              <a:cs typeface="EB Garamond"/>
              <a:sym typeface="EB Garamond"/>
            </a:endParaRPr>
          </a:p>
        </p:txBody>
      </p:sp>
      <p:pic>
        <p:nvPicPr>
          <p:cNvPr id="289" name="Google Shape;289;p31"/>
          <p:cNvPicPr preferRelativeResize="0"/>
          <p:nvPr/>
        </p:nvPicPr>
        <p:blipFill rotWithShape="1">
          <a:blip r:embed="rId3">
            <a:alphaModFix/>
          </a:blip>
          <a:srcRect b="0" l="0" r="0" t="0"/>
          <a:stretch/>
        </p:blipFill>
        <p:spPr>
          <a:xfrm>
            <a:off x="1646701" y="1192049"/>
            <a:ext cx="5850599" cy="384190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IF YOU HAVE ANY QUESTIONS</a:t>
            </a:r>
            <a:endParaRPr>
              <a:latin typeface="EB Garamond"/>
              <a:ea typeface="EB Garamond"/>
              <a:cs typeface="EB Garamond"/>
              <a:sym typeface="EB Garamond"/>
            </a:endParaRPr>
          </a:p>
        </p:txBody>
      </p:sp>
      <p:sp>
        <p:nvSpPr>
          <p:cNvPr id="295" name="Google Shape;295;p3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800"/>
              <a:buNone/>
            </a:pPr>
            <a:r>
              <a:rPr lang="en" sz="2900">
                <a:solidFill>
                  <a:schemeClr val="accent5"/>
                </a:solidFill>
                <a:latin typeface="EB Garamond"/>
                <a:ea typeface="EB Garamond"/>
                <a:cs typeface="EB Garamond"/>
                <a:sym typeface="EB Garamond"/>
              </a:rPr>
              <a:t>Call the Columbus Junction public library: </a:t>
            </a:r>
            <a:r>
              <a:rPr lang="en" sz="2900" u="sng">
                <a:solidFill>
                  <a:schemeClr val="accent5"/>
                </a:solidFill>
                <a:latin typeface="EB Garamond"/>
                <a:ea typeface="EB Garamond"/>
                <a:cs typeface="EB Garamond"/>
                <a:sym typeface="EB Garamond"/>
              </a:rPr>
              <a:t>319-728-7972</a:t>
            </a:r>
            <a:endParaRPr sz="2900" u="sng">
              <a:solidFill>
                <a:schemeClr val="accent5"/>
              </a:solidFill>
              <a:latin typeface="EB Garamond"/>
              <a:ea typeface="EB Garamond"/>
              <a:cs typeface="EB Garamond"/>
              <a:sym typeface="EB Garamond"/>
            </a:endParaRPr>
          </a:p>
          <a:p>
            <a:pPr indent="0" lvl="0" marL="0" rtl="0" algn="l">
              <a:lnSpc>
                <a:spcPct val="115000"/>
              </a:lnSpc>
              <a:spcBef>
                <a:spcPts val="1600"/>
              </a:spcBef>
              <a:spcAft>
                <a:spcPts val="0"/>
              </a:spcAft>
              <a:buSzPts val="1800"/>
              <a:buNone/>
            </a:pPr>
            <a:r>
              <a:t/>
            </a:r>
            <a:endParaRPr sz="2900" u="sng">
              <a:solidFill>
                <a:schemeClr val="accent5"/>
              </a:solidFill>
              <a:latin typeface="EB Garamond"/>
              <a:ea typeface="EB Garamond"/>
              <a:cs typeface="EB Garamond"/>
              <a:sym typeface="EB Garamond"/>
            </a:endParaRPr>
          </a:p>
          <a:p>
            <a:pPr indent="0" lvl="0" marL="0" rtl="0" algn="l">
              <a:lnSpc>
                <a:spcPct val="115000"/>
              </a:lnSpc>
              <a:spcBef>
                <a:spcPts val="1600"/>
              </a:spcBef>
              <a:spcAft>
                <a:spcPts val="1600"/>
              </a:spcAft>
              <a:buSzPts val="1800"/>
              <a:buNone/>
            </a:pPr>
            <a:r>
              <a:rPr lang="en" sz="2700">
                <a:solidFill>
                  <a:schemeClr val="accent5"/>
                </a:solidFill>
                <a:latin typeface="EB Garamond"/>
                <a:ea typeface="EB Garamond"/>
                <a:cs typeface="EB Garamond"/>
                <a:sym typeface="EB Garamond"/>
              </a:rPr>
              <a:t>Email Mandy Grimm at: </a:t>
            </a:r>
            <a:r>
              <a:rPr lang="en" sz="2700" u="sng">
                <a:solidFill>
                  <a:schemeClr val="accent5"/>
                </a:solidFill>
                <a:latin typeface="EB Garamond"/>
                <a:ea typeface="EB Garamond"/>
                <a:cs typeface="EB Garamond"/>
                <a:sym typeface="EB Garamond"/>
              </a:rPr>
              <a:t>mandy.grimm@columbusjct.lib.ia.us</a:t>
            </a:r>
            <a:endParaRPr sz="2700" u="sng">
              <a:solidFill>
                <a:schemeClr val="accent5"/>
              </a:solidFill>
              <a:latin typeface="EB Garamond"/>
              <a:ea typeface="EB Garamond"/>
              <a:cs typeface="EB Garamond"/>
              <a:sym typeface="EB Garamon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Introductions</a:t>
            </a:r>
            <a:endParaRPr>
              <a:latin typeface="EB Garamond"/>
              <a:ea typeface="EB Garamond"/>
              <a:cs typeface="EB Garamond"/>
              <a:sym typeface="EB Garamond"/>
            </a:endParaRPr>
          </a:p>
        </p:txBody>
      </p:sp>
      <p:sp>
        <p:nvSpPr>
          <p:cNvPr id="77" name="Google Shape;77;p4"/>
          <p:cNvSpPr txBox="1"/>
          <p:nvPr>
            <p:ph idx="1" type="body"/>
          </p:nvPr>
        </p:nvSpPr>
        <p:spPr>
          <a:xfrm>
            <a:off x="116300" y="1152475"/>
            <a:ext cx="4375800" cy="61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SzPts val="1400"/>
              <a:buNone/>
            </a:pPr>
            <a:r>
              <a:rPr lang="en" sz="2400">
                <a:solidFill>
                  <a:schemeClr val="accent5"/>
                </a:solidFill>
                <a:latin typeface="EB Garamond"/>
                <a:ea typeface="EB Garamond"/>
                <a:cs typeface="EB Garamond"/>
                <a:sym typeface="EB Garamond"/>
              </a:rPr>
              <a:t>My name is: </a:t>
            </a:r>
            <a:r>
              <a:rPr i="1" lang="en" sz="2400">
                <a:solidFill>
                  <a:schemeClr val="accent5"/>
                </a:solidFill>
                <a:latin typeface="EB Garamond"/>
                <a:ea typeface="EB Garamond"/>
                <a:cs typeface="EB Garamond"/>
                <a:sym typeface="EB Garamond"/>
              </a:rPr>
              <a:t>first name, last name</a:t>
            </a:r>
            <a:endParaRPr i="1" sz="2400">
              <a:solidFill>
                <a:schemeClr val="accent5"/>
              </a:solidFill>
              <a:latin typeface="EB Garamond"/>
              <a:ea typeface="EB Garamond"/>
              <a:cs typeface="EB Garamond"/>
              <a:sym typeface="EB Garamond"/>
            </a:endParaRPr>
          </a:p>
        </p:txBody>
      </p:sp>
      <p:sp>
        <p:nvSpPr>
          <p:cNvPr id="78" name="Google Shape;78;p4"/>
          <p:cNvSpPr txBox="1"/>
          <p:nvPr>
            <p:ph idx="2" type="body"/>
          </p:nvPr>
        </p:nvSpPr>
        <p:spPr>
          <a:xfrm>
            <a:off x="4572000" y="1152475"/>
            <a:ext cx="4470300" cy="619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n" sz="2400">
                <a:solidFill>
                  <a:schemeClr val="accent5"/>
                </a:solidFill>
                <a:latin typeface="EB Garamond"/>
                <a:ea typeface="EB Garamond"/>
                <a:cs typeface="EB Garamond"/>
                <a:sym typeface="EB Garamond"/>
              </a:rPr>
              <a:t>My name is: </a:t>
            </a:r>
            <a:r>
              <a:rPr i="1" lang="en" sz="2400">
                <a:solidFill>
                  <a:schemeClr val="accent4"/>
                </a:solidFill>
                <a:latin typeface="EB Garamond"/>
                <a:ea typeface="EB Garamond"/>
                <a:cs typeface="EB Garamond"/>
                <a:sym typeface="EB Garamond"/>
              </a:rPr>
              <a:t>Maggie Peterson</a:t>
            </a:r>
            <a:endParaRPr sz="2400">
              <a:solidFill>
                <a:schemeClr val="accent4"/>
              </a:solidFill>
              <a:latin typeface="EB Garamond"/>
              <a:ea typeface="EB Garamond"/>
              <a:cs typeface="EB Garamond"/>
              <a:sym typeface="EB Garamond"/>
            </a:endParaRPr>
          </a:p>
          <a:p>
            <a:pPr indent="0" lvl="0" marL="0" rtl="0" algn="l">
              <a:lnSpc>
                <a:spcPct val="100000"/>
              </a:lnSpc>
              <a:spcBef>
                <a:spcPts val="0"/>
              </a:spcBef>
              <a:spcAft>
                <a:spcPts val="0"/>
              </a:spcAft>
              <a:buSzPts val="1400"/>
              <a:buNone/>
            </a:pPr>
            <a:r>
              <a:t/>
            </a:r>
            <a:endParaRPr i="1" sz="2400">
              <a:solidFill>
                <a:schemeClr val="accent4"/>
              </a:solidFill>
              <a:latin typeface="EB Garamond"/>
              <a:ea typeface="EB Garamond"/>
              <a:cs typeface="EB Garamond"/>
              <a:sym typeface="EB Garamond"/>
            </a:endParaRPr>
          </a:p>
          <a:p>
            <a:pPr indent="0" lvl="0" marL="0" rtl="0" algn="l">
              <a:lnSpc>
                <a:spcPct val="115000"/>
              </a:lnSpc>
              <a:spcBef>
                <a:spcPts val="0"/>
              </a:spcBef>
              <a:spcAft>
                <a:spcPts val="1600"/>
              </a:spcAft>
              <a:buSzPts val="1400"/>
              <a:buNone/>
            </a:pPr>
            <a:r>
              <a:t/>
            </a:r>
            <a:endParaRPr/>
          </a:p>
        </p:txBody>
      </p:sp>
      <p:sp>
        <p:nvSpPr>
          <p:cNvPr id="79" name="Google Shape;79;p4"/>
          <p:cNvSpPr txBox="1"/>
          <p:nvPr/>
        </p:nvSpPr>
        <p:spPr>
          <a:xfrm>
            <a:off x="116300" y="2328750"/>
            <a:ext cx="4167000" cy="48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0" i="0" lang="en" sz="2400" u="none" cap="none" strike="noStrike">
                <a:solidFill>
                  <a:schemeClr val="accent5"/>
                </a:solidFill>
                <a:latin typeface="EB Garamond"/>
                <a:ea typeface="EB Garamond"/>
                <a:cs typeface="EB Garamond"/>
                <a:sym typeface="EB Garamond"/>
              </a:rPr>
              <a:t>I am from: </a:t>
            </a:r>
            <a:r>
              <a:rPr b="0" i="1" lang="en" sz="2400" u="none" cap="none" strike="noStrike">
                <a:solidFill>
                  <a:schemeClr val="accent5"/>
                </a:solidFill>
                <a:latin typeface="EB Garamond"/>
                <a:ea typeface="EB Garamond"/>
                <a:cs typeface="EB Garamond"/>
                <a:sym typeface="EB Garamond"/>
              </a:rPr>
              <a:t>country</a:t>
            </a:r>
            <a:endParaRPr b="0" i="0" sz="2400" u="none" cap="none" strike="noStrike">
              <a:solidFill>
                <a:schemeClr val="accent5"/>
              </a:solidFill>
              <a:latin typeface="EB Garamond"/>
              <a:ea typeface="EB Garamond"/>
              <a:cs typeface="EB Garamond"/>
              <a:sym typeface="EB Garamond"/>
            </a:endParaRPr>
          </a:p>
          <a:p>
            <a:pPr indent="0" lvl="0" marL="0" marR="0" rtl="0" algn="l">
              <a:lnSpc>
                <a:spcPct val="100000"/>
              </a:lnSpc>
              <a:spcBef>
                <a:spcPts val="1600"/>
              </a:spcBef>
              <a:spcAft>
                <a:spcPts val="0"/>
              </a:spcAft>
              <a:buClr>
                <a:srgbClr val="000000"/>
              </a:buClr>
              <a:buSzPts val="1400"/>
              <a:buFont typeface="Arial"/>
              <a:buNone/>
            </a:pPr>
            <a:r>
              <a:t/>
            </a:r>
            <a:endParaRPr b="0" i="0" sz="1400" u="none" cap="none" strike="noStrike">
              <a:solidFill>
                <a:srgbClr val="000000"/>
              </a:solidFill>
              <a:latin typeface="Average"/>
              <a:ea typeface="Average"/>
              <a:cs typeface="Average"/>
              <a:sym typeface="Average"/>
            </a:endParaRPr>
          </a:p>
        </p:txBody>
      </p:sp>
      <p:sp>
        <p:nvSpPr>
          <p:cNvPr id="80" name="Google Shape;80;p4"/>
          <p:cNvSpPr txBox="1"/>
          <p:nvPr/>
        </p:nvSpPr>
        <p:spPr>
          <a:xfrm>
            <a:off x="116300" y="3327700"/>
            <a:ext cx="4167000" cy="4860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400"/>
              <a:buFont typeface="Arial"/>
              <a:buNone/>
            </a:pPr>
            <a:r>
              <a:rPr b="0" i="0" lang="en" sz="2400" u="none" cap="none" strike="noStrike">
                <a:solidFill>
                  <a:schemeClr val="accent5"/>
                </a:solidFill>
                <a:latin typeface="EB Garamond"/>
                <a:ea typeface="EB Garamond"/>
                <a:cs typeface="EB Garamond"/>
                <a:sym typeface="EB Garamond"/>
              </a:rPr>
              <a:t>I live in:</a:t>
            </a:r>
            <a:r>
              <a:rPr b="0" i="1" lang="en" sz="2400" u="none" cap="none" strike="noStrike">
                <a:solidFill>
                  <a:schemeClr val="accent5"/>
                </a:solidFill>
                <a:latin typeface="EB Garamond"/>
                <a:ea typeface="EB Garamond"/>
                <a:cs typeface="EB Garamond"/>
                <a:sym typeface="EB Garamond"/>
              </a:rPr>
              <a:t> the city you live in</a:t>
            </a:r>
            <a:endParaRPr b="0" i="1" sz="2400" u="none" cap="none" strike="noStrike">
              <a:solidFill>
                <a:schemeClr val="accent5"/>
              </a:solidFill>
              <a:latin typeface="EB Garamond"/>
              <a:ea typeface="EB Garamond"/>
              <a:cs typeface="EB Garamond"/>
              <a:sym typeface="EB Garamond"/>
            </a:endParaRPr>
          </a:p>
          <a:p>
            <a:pPr indent="0" lvl="0" marL="0" marR="0" rtl="0" algn="l">
              <a:lnSpc>
                <a:spcPct val="100000"/>
              </a:lnSpc>
              <a:spcBef>
                <a:spcPts val="1600"/>
              </a:spcBef>
              <a:spcAft>
                <a:spcPts val="0"/>
              </a:spcAft>
              <a:buClr>
                <a:srgbClr val="000000"/>
              </a:buClr>
              <a:buSzPts val="1400"/>
              <a:buFont typeface="Arial"/>
              <a:buNone/>
            </a:pPr>
            <a:r>
              <a:t/>
            </a:r>
            <a:endParaRPr b="0" i="0" sz="1400" u="none" cap="none" strike="noStrike">
              <a:solidFill>
                <a:srgbClr val="000000"/>
              </a:solidFill>
              <a:latin typeface="Average"/>
              <a:ea typeface="Average"/>
              <a:cs typeface="Average"/>
              <a:sym typeface="Average"/>
            </a:endParaRPr>
          </a:p>
        </p:txBody>
      </p:sp>
      <p:sp>
        <p:nvSpPr>
          <p:cNvPr id="81" name="Google Shape;81;p4"/>
          <p:cNvSpPr txBox="1"/>
          <p:nvPr/>
        </p:nvSpPr>
        <p:spPr>
          <a:xfrm>
            <a:off x="4572000" y="2328750"/>
            <a:ext cx="4167000" cy="486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accent5"/>
                </a:solidFill>
                <a:latin typeface="EB Garamond"/>
                <a:ea typeface="EB Garamond"/>
                <a:cs typeface="EB Garamond"/>
                <a:sym typeface="EB Garamond"/>
              </a:rPr>
              <a:t>I am from: </a:t>
            </a:r>
            <a:r>
              <a:rPr b="0" i="1" lang="en" sz="2400" u="none" cap="none" strike="noStrike">
                <a:solidFill>
                  <a:schemeClr val="accent4"/>
                </a:solidFill>
                <a:latin typeface="EB Garamond"/>
                <a:ea typeface="EB Garamond"/>
                <a:cs typeface="EB Garamond"/>
                <a:sym typeface="EB Garamond"/>
              </a:rPr>
              <a:t>the United States</a:t>
            </a:r>
            <a:endParaRPr b="0" i="0" sz="2400" u="none" cap="none" strike="noStrike">
              <a:solidFill>
                <a:schemeClr val="accent5"/>
              </a:solidFill>
              <a:latin typeface="EB Garamond"/>
              <a:ea typeface="EB Garamond"/>
              <a:cs typeface="EB Garamond"/>
              <a:sym typeface="EB Garamon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verage"/>
              <a:ea typeface="Average"/>
              <a:cs typeface="Average"/>
              <a:sym typeface="Average"/>
            </a:endParaRPr>
          </a:p>
        </p:txBody>
      </p:sp>
      <p:sp>
        <p:nvSpPr>
          <p:cNvPr id="82" name="Google Shape;82;p4"/>
          <p:cNvSpPr txBox="1"/>
          <p:nvPr/>
        </p:nvSpPr>
        <p:spPr>
          <a:xfrm>
            <a:off x="4572000" y="3327700"/>
            <a:ext cx="4167000" cy="486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accent5"/>
                </a:solidFill>
                <a:latin typeface="EB Garamond"/>
                <a:ea typeface="EB Garamond"/>
                <a:cs typeface="EB Garamond"/>
                <a:sym typeface="EB Garamond"/>
              </a:rPr>
              <a:t>I live in:</a:t>
            </a:r>
            <a:r>
              <a:rPr b="0" i="1" lang="en" sz="2400" u="none" cap="none" strike="noStrike">
                <a:solidFill>
                  <a:schemeClr val="accent5"/>
                </a:solidFill>
                <a:latin typeface="EB Garamond"/>
                <a:ea typeface="EB Garamond"/>
                <a:cs typeface="EB Garamond"/>
                <a:sym typeface="EB Garamond"/>
              </a:rPr>
              <a:t> </a:t>
            </a:r>
            <a:r>
              <a:rPr b="0" i="1" lang="en" sz="2400" u="none" cap="none" strike="noStrike">
                <a:solidFill>
                  <a:schemeClr val="accent4"/>
                </a:solidFill>
                <a:latin typeface="EB Garamond"/>
                <a:ea typeface="EB Garamond"/>
                <a:cs typeface="EB Garamond"/>
                <a:sym typeface="EB Garamond"/>
              </a:rPr>
              <a:t>Wapello</a:t>
            </a:r>
            <a:endParaRPr b="0" i="1" sz="2400" u="none" cap="none" strike="noStrike">
              <a:solidFill>
                <a:schemeClr val="accent4"/>
              </a:solidFill>
              <a:latin typeface="EB Garamond"/>
              <a:ea typeface="EB Garamond"/>
              <a:cs typeface="EB Garamond"/>
              <a:sym typeface="EB Garamond"/>
            </a:endParaRPr>
          </a:p>
          <a:p>
            <a:pPr indent="0" lvl="0" marL="0" marR="0" rtl="0" algn="l">
              <a:lnSpc>
                <a:spcPct val="115000"/>
              </a:lnSpc>
              <a:spcBef>
                <a:spcPts val="0"/>
              </a:spcBef>
              <a:spcAft>
                <a:spcPts val="0"/>
              </a:spcAft>
              <a:buClr>
                <a:srgbClr val="000000"/>
              </a:buClr>
              <a:buSzPts val="2400"/>
              <a:buFont typeface="Arial"/>
              <a:buNone/>
            </a:pPr>
            <a:r>
              <a:t/>
            </a:r>
            <a:endParaRPr b="0" i="0" sz="2400" u="none" cap="none" strike="noStrike">
              <a:solidFill>
                <a:schemeClr val="accent5"/>
              </a:solidFill>
              <a:latin typeface="EB Garamond"/>
              <a:ea typeface="EB Garamond"/>
              <a:cs typeface="EB Garamond"/>
              <a:sym typeface="EB Garamond"/>
            </a:endParaRPr>
          </a:p>
          <a:p>
            <a:pPr indent="0" lvl="0" marL="0" marR="0" rtl="0" algn="l">
              <a:lnSpc>
                <a:spcPct val="100000"/>
              </a:lnSpc>
              <a:spcBef>
                <a:spcPts val="1600"/>
              </a:spcBef>
              <a:spcAft>
                <a:spcPts val="0"/>
              </a:spcAft>
              <a:buClr>
                <a:srgbClr val="000000"/>
              </a:buClr>
              <a:buSzPts val="1400"/>
              <a:buFont typeface="Arial"/>
              <a:buNone/>
            </a:pPr>
            <a:r>
              <a:t/>
            </a:r>
            <a:endParaRPr b="0" i="0" sz="1400" u="none" cap="none" strike="noStrike">
              <a:solidFill>
                <a:srgbClr val="000000"/>
              </a:solidFill>
              <a:latin typeface="Average"/>
              <a:ea typeface="Average"/>
              <a:cs typeface="Average"/>
              <a:sym typeface="Averag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7">
                                            <p:txEl>
                                              <p:pRg end="0" st="0"/>
                                            </p:txEl>
                                          </p:spTgt>
                                        </p:tgtEl>
                                        <p:attrNameLst>
                                          <p:attrName>style.visibility</p:attrName>
                                        </p:attrNameLst>
                                      </p:cBhvr>
                                      <p:to>
                                        <p:strVal val="visible"/>
                                      </p:to>
                                    </p:set>
                                    <p:animEffect filter="fade" transition="in">
                                      <p:cBhvr>
                                        <p:cTn dur="1000"/>
                                        <p:tgtEl>
                                          <p:spTgt spid="7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1000"/>
                                        <p:tgtEl>
                                          <p:spTgt spid="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1000"/>
                                        <p:tgtEl>
                                          <p:spTgt spid="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5"/>
          <p:cNvSpPr txBox="1"/>
          <p:nvPr>
            <p:ph type="title"/>
          </p:nvPr>
        </p:nvSpPr>
        <p:spPr>
          <a:xfrm>
            <a:off x="671250" y="2141250"/>
            <a:ext cx="7852200" cy="8610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3600"/>
              <a:buNone/>
            </a:pPr>
            <a:r>
              <a:rPr lang="en" sz="7200">
                <a:latin typeface="EB Garamond"/>
                <a:ea typeface="EB Garamond"/>
                <a:cs typeface="EB Garamond"/>
                <a:sym typeface="EB Garamond"/>
              </a:rPr>
              <a:t>MAPS</a:t>
            </a:r>
            <a:endParaRPr sz="7200">
              <a:latin typeface="EB Garamond"/>
              <a:ea typeface="EB Garamond"/>
              <a:cs typeface="EB Garamond"/>
              <a:sym typeface="EB Garamon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6"/>
          <p:cNvPicPr preferRelativeResize="0"/>
          <p:nvPr/>
        </p:nvPicPr>
        <p:blipFill rotWithShape="1">
          <a:blip r:embed="rId3">
            <a:alphaModFix/>
          </a:blip>
          <a:srcRect b="0" l="0" r="0" t="0"/>
          <a:stretch/>
        </p:blipFill>
        <p:spPr>
          <a:xfrm>
            <a:off x="124350" y="89950"/>
            <a:ext cx="8859749" cy="4983601"/>
          </a:xfrm>
          <a:prstGeom prst="rect">
            <a:avLst/>
          </a:prstGeom>
          <a:noFill/>
          <a:ln>
            <a:noFill/>
          </a:ln>
        </p:spPr>
      </p:pic>
      <p:sp>
        <p:nvSpPr>
          <p:cNvPr id="93" name="Google Shape;93;p6"/>
          <p:cNvSpPr/>
          <p:nvPr/>
        </p:nvSpPr>
        <p:spPr>
          <a:xfrm>
            <a:off x="4622650" y="1446850"/>
            <a:ext cx="766800" cy="701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7"/>
          <p:cNvSpPr txBox="1"/>
          <p:nvPr>
            <p:ph type="title"/>
          </p:nvPr>
        </p:nvSpPr>
        <p:spPr>
          <a:xfrm>
            <a:off x="311700" y="445025"/>
            <a:ext cx="8520600" cy="1139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Two of the longest rivers in the United States are the Missouri River and the Mississippi River.</a:t>
            </a:r>
            <a:endParaRPr>
              <a:latin typeface="EB Garamond"/>
              <a:ea typeface="EB Garamond"/>
              <a:cs typeface="EB Garamond"/>
              <a:sym typeface="EB Garamond"/>
            </a:endParaRPr>
          </a:p>
        </p:txBody>
      </p:sp>
      <p:pic>
        <p:nvPicPr>
          <p:cNvPr id="99" name="Google Shape;99;p7"/>
          <p:cNvPicPr preferRelativeResize="0"/>
          <p:nvPr/>
        </p:nvPicPr>
        <p:blipFill rotWithShape="1">
          <a:blip r:embed="rId3">
            <a:alphaModFix/>
          </a:blip>
          <a:srcRect b="0" l="0" r="0" t="0"/>
          <a:stretch/>
        </p:blipFill>
        <p:spPr>
          <a:xfrm>
            <a:off x="311700" y="1800050"/>
            <a:ext cx="3831451" cy="2638250"/>
          </a:xfrm>
          <a:prstGeom prst="rect">
            <a:avLst/>
          </a:prstGeom>
          <a:noFill/>
          <a:ln>
            <a:noFill/>
          </a:ln>
        </p:spPr>
      </p:pic>
      <p:pic>
        <p:nvPicPr>
          <p:cNvPr id="100" name="Google Shape;100;p7"/>
          <p:cNvPicPr preferRelativeResize="0"/>
          <p:nvPr/>
        </p:nvPicPr>
        <p:blipFill rotWithShape="1">
          <a:blip r:embed="rId4">
            <a:alphaModFix/>
          </a:blip>
          <a:srcRect b="0" l="0" r="0" t="0"/>
          <a:stretch/>
        </p:blipFill>
        <p:spPr>
          <a:xfrm>
            <a:off x="4506575" y="1800050"/>
            <a:ext cx="4414050" cy="2638250"/>
          </a:xfrm>
          <a:prstGeom prst="rect">
            <a:avLst/>
          </a:prstGeom>
          <a:noFill/>
          <a:ln>
            <a:noFill/>
          </a:ln>
        </p:spPr>
      </p:pic>
      <p:sp>
        <p:nvSpPr>
          <p:cNvPr id="101" name="Google Shape;101;p7"/>
          <p:cNvSpPr txBox="1"/>
          <p:nvPr/>
        </p:nvSpPr>
        <p:spPr>
          <a:xfrm>
            <a:off x="228525" y="4438300"/>
            <a:ext cx="3997800" cy="55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 sz="2200" u="none" cap="none" strike="noStrike">
                <a:solidFill>
                  <a:schemeClr val="accent5"/>
                </a:solidFill>
                <a:latin typeface="EB Garamond"/>
                <a:ea typeface="EB Garamond"/>
                <a:cs typeface="EB Garamond"/>
                <a:sym typeface="EB Garamond"/>
              </a:rPr>
              <a:t>Missouri River</a:t>
            </a:r>
            <a:endParaRPr b="0" i="0" sz="2200" u="none" cap="none" strike="noStrike">
              <a:solidFill>
                <a:schemeClr val="accent5"/>
              </a:solidFill>
              <a:latin typeface="EB Garamond"/>
              <a:ea typeface="EB Garamond"/>
              <a:cs typeface="EB Garamond"/>
              <a:sym typeface="EB Garamond"/>
            </a:endParaRPr>
          </a:p>
        </p:txBody>
      </p:sp>
      <p:sp>
        <p:nvSpPr>
          <p:cNvPr id="102" name="Google Shape;102;p7"/>
          <p:cNvSpPr txBox="1"/>
          <p:nvPr/>
        </p:nvSpPr>
        <p:spPr>
          <a:xfrm>
            <a:off x="4714700" y="4438300"/>
            <a:ext cx="3997800" cy="55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 sz="2200" u="none" cap="none" strike="noStrike">
                <a:solidFill>
                  <a:schemeClr val="accent5"/>
                </a:solidFill>
                <a:latin typeface="EB Garamond"/>
                <a:ea typeface="EB Garamond"/>
                <a:cs typeface="EB Garamond"/>
                <a:sym typeface="EB Garamond"/>
              </a:rPr>
              <a:t>Mississippi River</a:t>
            </a:r>
            <a:endParaRPr b="0" i="0" sz="2200" u="none" cap="none" strike="noStrike">
              <a:solidFill>
                <a:schemeClr val="accent5"/>
              </a:solidFill>
              <a:latin typeface="EB Garamond"/>
              <a:ea typeface="EB Garamond"/>
              <a:cs typeface="EB Garamond"/>
              <a:sym typeface="EB 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8"/>
          <p:cNvSpPr txBox="1"/>
          <p:nvPr>
            <p:ph type="title"/>
          </p:nvPr>
        </p:nvSpPr>
        <p:spPr>
          <a:xfrm>
            <a:off x="311700" y="445025"/>
            <a:ext cx="8520600" cy="11394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Two of the longest rivers in the United States are the </a:t>
            </a:r>
            <a:r>
              <a:rPr lang="en" u="sng">
                <a:latin typeface="EB Garamond"/>
                <a:ea typeface="EB Garamond"/>
                <a:cs typeface="EB Garamond"/>
                <a:sym typeface="EB Garamond"/>
              </a:rPr>
              <a:t>Missouri River</a:t>
            </a:r>
            <a:r>
              <a:rPr lang="en">
                <a:latin typeface="EB Garamond"/>
                <a:ea typeface="EB Garamond"/>
                <a:cs typeface="EB Garamond"/>
                <a:sym typeface="EB Garamond"/>
              </a:rPr>
              <a:t> and the </a:t>
            </a:r>
            <a:r>
              <a:rPr lang="en" u="sng">
                <a:latin typeface="EB Garamond"/>
                <a:ea typeface="EB Garamond"/>
                <a:cs typeface="EB Garamond"/>
                <a:sym typeface="EB Garamond"/>
              </a:rPr>
              <a:t>Mississippi River</a:t>
            </a:r>
            <a:r>
              <a:rPr lang="en">
                <a:latin typeface="EB Garamond"/>
                <a:ea typeface="EB Garamond"/>
                <a:cs typeface="EB Garamond"/>
                <a:sym typeface="EB Garamond"/>
              </a:rPr>
              <a:t>.</a:t>
            </a:r>
            <a:endParaRPr>
              <a:latin typeface="EB Garamond"/>
              <a:ea typeface="EB Garamond"/>
              <a:cs typeface="EB Garamond"/>
              <a:sym typeface="EB Garamond"/>
            </a:endParaRPr>
          </a:p>
        </p:txBody>
      </p:sp>
      <p:pic>
        <p:nvPicPr>
          <p:cNvPr id="108" name="Google Shape;108;p8"/>
          <p:cNvPicPr preferRelativeResize="0"/>
          <p:nvPr/>
        </p:nvPicPr>
        <p:blipFill rotWithShape="1">
          <a:blip r:embed="rId3">
            <a:alphaModFix/>
          </a:blip>
          <a:srcRect b="0" l="0" r="0" t="0"/>
          <a:stretch/>
        </p:blipFill>
        <p:spPr>
          <a:xfrm>
            <a:off x="311700" y="1800050"/>
            <a:ext cx="3831451" cy="2638250"/>
          </a:xfrm>
          <a:prstGeom prst="rect">
            <a:avLst/>
          </a:prstGeom>
          <a:noFill/>
          <a:ln>
            <a:noFill/>
          </a:ln>
        </p:spPr>
      </p:pic>
      <p:pic>
        <p:nvPicPr>
          <p:cNvPr id="109" name="Google Shape;109;p8"/>
          <p:cNvPicPr preferRelativeResize="0"/>
          <p:nvPr/>
        </p:nvPicPr>
        <p:blipFill rotWithShape="1">
          <a:blip r:embed="rId4">
            <a:alphaModFix/>
          </a:blip>
          <a:srcRect b="0" l="0" r="0" t="0"/>
          <a:stretch/>
        </p:blipFill>
        <p:spPr>
          <a:xfrm>
            <a:off x="4506575" y="1800050"/>
            <a:ext cx="4414050" cy="2638250"/>
          </a:xfrm>
          <a:prstGeom prst="rect">
            <a:avLst/>
          </a:prstGeom>
          <a:noFill/>
          <a:ln>
            <a:noFill/>
          </a:ln>
        </p:spPr>
      </p:pic>
      <p:sp>
        <p:nvSpPr>
          <p:cNvPr id="110" name="Google Shape;110;p8"/>
          <p:cNvSpPr txBox="1"/>
          <p:nvPr/>
        </p:nvSpPr>
        <p:spPr>
          <a:xfrm>
            <a:off x="228525" y="4438300"/>
            <a:ext cx="3997800" cy="55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 sz="2200" u="none" cap="none" strike="noStrike">
                <a:solidFill>
                  <a:schemeClr val="accent5"/>
                </a:solidFill>
                <a:latin typeface="EB Garamond"/>
                <a:ea typeface="EB Garamond"/>
                <a:cs typeface="EB Garamond"/>
                <a:sym typeface="EB Garamond"/>
              </a:rPr>
              <a:t>Missouri River</a:t>
            </a:r>
            <a:endParaRPr b="0" i="0" sz="2200" u="none" cap="none" strike="noStrike">
              <a:solidFill>
                <a:schemeClr val="accent5"/>
              </a:solidFill>
              <a:latin typeface="EB Garamond"/>
              <a:ea typeface="EB Garamond"/>
              <a:cs typeface="EB Garamond"/>
              <a:sym typeface="EB Garamond"/>
            </a:endParaRPr>
          </a:p>
        </p:txBody>
      </p:sp>
      <p:sp>
        <p:nvSpPr>
          <p:cNvPr id="111" name="Google Shape;111;p8"/>
          <p:cNvSpPr txBox="1"/>
          <p:nvPr/>
        </p:nvSpPr>
        <p:spPr>
          <a:xfrm>
            <a:off x="4714700" y="4438300"/>
            <a:ext cx="3997800" cy="55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0" i="0" lang="en" sz="2200" u="none" cap="none" strike="noStrike">
                <a:solidFill>
                  <a:schemeClr val="accent5"/>
                </a:solidFill>
                <a:latin typeface="EB Garamond"/>
                <a:ea typeface="EB Garamond"/>
                <a:cs typeface="EB Garamond"/>
                <a:sym typeface="EB Garamond"/>
              </a:rPr>
              <a:t>Mississippi River</a:t>
            </a:r>
            <a:endParaRPr b="0" i="0" sz="2200" u="none" cap="none" strike="noStrike">
              <a:solidFill>
                <a:schemeClr val="accent5"/>
              </a:solidFill>
              <a:latin typeface="EB Garamond"/>
              <a:ea typeface="EB Garamond"/>
              <a:cs typeface="EB Garamond"/>
              <a:sym typeface="EB Garamond"/>
            </a:endParaRPr>
          </a:p>
        </p:txBody>
      </p:sp>
      <p:sp>
        <p:nvSpPr>
          <p:cNvPr id="112" name="Google Shape;112;p8"/>
          <p:cNvSpPr txBox="1"/>
          <p:nvPr/>
        </p:nvSpPr>
        <p:spPr>
          <a:xfrm>
            <a:off x="0" y="0"/>
            <a:ext cx="1831800" cy="550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400"/>
              <a:buFont typeface="Arial"/>
              <a:buNone/>
            </a:pPr>
            <a:r>
              <a:rPr b="0" i="0" lang="en" sz="2400" u="none" cap="none" strike="noStrike">
                <a:solidFill>
                  <a:schemeClr val="dk1"/>
                </a:solidFill>
                <a:latin typeface="EB Garamond"/>
                <a:ea typeface="EB Garamond"/>
                <a:cs typeface="EB Garamond"/>
                <a:sym typeface="EB Garamond"/>
              </a:rPr>
              <a:t>Question #1:</a:t>
            </a:r>
            <a:endParaRPr b="0" i="0" sz="2400" u="none" cap="none" strike="noStrike">
              <a:solidFill>
                <a:schemeClr val="dk1"/>
              </a:solidFill>
              <a:latin typeface="EB Garamond"/>
              <a:ea typeface="EB Garamond"/>
              <a:cs typeface="EB Garamond"/>
              <a:sym typeface="EB Garamon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9"/>
          <p:cNvSpPr txBox="1"/>
          <p:nvPr>
            <p:ph type="title"/>
          </p:nvPr>
        </p:nvSpPr>
        <p:spPr>
          <a:xfrm>
            <a:off x="311700" y="445025"/>
            <a:ext cx="8520600" cy="1081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000"/>
              <a:buNone/>
            </a:pPr>
            <a:r>
              <a:rPr lang="en">
                <a:latin typeface="EB Garamond"/>
                <a:ea typeface="EB Garamond"/>
                <a:cs typeface="EB Garamond"/>
                <a:sym typeface="EB Garamond"/>
              </a:rPr>
              <a:t>The Pacific Ocean is on the west coast of the United States. The Atlantic Ocean is on the east coast.</a:t>
            </a:r>
            <a:endParaRPr>
              <a:latin typeface="EB Garamond"/>
              <a:ea typeface="EB Garamond"/>
              <a:cs typeface="EB Garamond"/>
              <a:sym typeface="EB Garamond"/>
            </a:endParaRPr>
          </a:p>
        </p:txBody>
      </p:sp>
      <p:pic>
        <p:nvPicPr>
          <p:cNvPr id="118" name="Google Shape;118;p9"/>
          <p:cNvPicPr preferRelativeResize="0"/>
          <p:nvPr/>
        </p:nvPicPr>
        <p:blipFill rotWithShape="1">
          <a:blip r:embed="rId3">
            <a:alphaModFix/>
          </a:blip>
          <a:srcRect b="0" l="0" r="0" t="0"/>
          <a:stretch/>
        </p:blipFill>
        <p:spPr>
          <a:xfrm>
            <a:off x="2797650" y="1526525"/>
            <a:ext cx="3548700" cy="3563100"/>
          </a:xfrm>
          <a:prstGeom prst="rect">
            <a:avLst/>
          </a:prstGeom>
          <a:noFill/>
          <a:ln>
            <a:noFill/>
          </a:ln>
        </p:spPr>
      </p:pic>
      <p:pic>
        <p:nvPicPr>
          <p:cNvPr id="119" name="Google Shape;119;p9"/>
          <p:cNvPicPr preferRelativeResize="0"/>
          <p:nvPr/>
        </p:nvPicPr>
        <p:blipFill rotWithShape="1">
          <a:blip r:embed="rId4">
            <a:alphaModFix/>
          </a:blip>
          <a:srcRect b="0" l="0" r="0" t="0"/>
          <a:stretch/>
        </p:blipFill>
        <p:spPr>
          <a:xfrm>
            <a:off x="2797648" y="1526526"/>
            <a:ext cx="1595350" cy="1633725"/>
          </a:xfrm>
          <a:prstGeom prst="rect">
            <a:avLst/>
          </a:prstGeom>
          <a:noFill/>
          <a:ln>
            <a:noFill/>
          </a:ln>
        </p:spPr>
      </p:pic>
      <p:sp>
        <p:nvSpPr>
          <p:cNvPr id="120" name="Google Shape;120;p9"/>
          <p:cNvSpPr/>
          <p:nvPr/>
        </p:nvSpPr>
        <p:spPr>
          <a:xfrm rot="1473915">
            <a:off x="1707413" y="3692599"/>
            <a:ext cx="1395620" cy="697549"/>
          </a:xfrm>
          <a:prstGeom prst="rightArrow">
            <a:avLst>
              <a:gd fmla="val 50000" name="adj1"/>
              <a:gd fmla="val 50000" name="adj2"/>
            </a:avLst>
          </a:prstGeom>
          <a:solidFill>
            <a:schemeClr val="dk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9"/>
          <p:cNvSpPr txBox="1"/>
          <p:nvPr/>
        </p:nvSpPr>
        <p:spPr>
          <a:xfrm>
            <a:off x="0" y="3160250"/>
            <a:ext cx="20352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accent5"/>
                </a:solidFill>
                <a:latin typeface="EB Garamond"/>
                <a:ea typeface="EB Garamond"/>
                <a:cs typeface="EB Garamond"/>
                <a:sym typeface="EB Garamond"/>
              </a:rPr>
              <a:t>Pacific Ocean</a:t>
            </a:r>
            <a:endParaRPr b="0" i="0" sz="2100" u="none" cap="none" strike="noStrike">
              <a:solidFill>
                <a:schemeClr val="accent5"/>
              </a:solidFill>
              <a:latin typeface="EB Garamond"/>
              <a:ea typeface="EB Garamond"/>
              <a:cs typeface="EB Garamond"/>
              <a:sym typeface="EB Garamond"/>
            </a:endParaRPr>
          </a:p>
        </p:txBody>
      </p:sp>
      <p:sp>
        <p:nvSpPr>
          <p:cNvPr id="122" name="Google Shape;122;p9"/>
          <p:cNvSpPr/>
          <p:nvPr/>
        </p:nvSpPr>
        <p:spPr>
          <a:xfrm rot="9513873">
            <a:off x="5726907" y="3604483"/>
            <a:ext cx="1395529" cy="697485"/>
          </a:xfrm>
          <a:prstGeom prst="rightArrow">
            <a:avLst>
              <a:gd fmla="val 50000" name="adj1"/>
              <a:gd fmla="val 50000" name="adj2"/>
            </a:avLst>
          </a:prstGeom>
          <a:solidFill>
            <a:schemeClr val="dk1"/>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9"/>
          <p:cNvSpPr txBox="1"/>
          <p:nvPr/>
        </p:nvSpPr>
        <p:spPr>
          <a:xfrm>
            <a:off x="6957000" y="3247475"/>
            <a:ext cx="2035200" cy="407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0" i="0" lang="en" sz="2000" u="none" cap="none" strike="noStrike">
                <a:solidFill>
                  <a:schemeClr val="accent5"/>
                </a:solidFill>
                <a:latin typeface="EB Garamond"/>
                <a:ea typeface="EB Garamond"/>
                <a:cs typeface="EB Garamond"/>
                <a:sym typeface="EB Garamond"/>
              </a:rPr>
              <a:t>Atlantic Ocean</a:t>
            </a:r>
            <a:endParaRPr b="0" i="0" sz="2100" u="none" cap="none" strike="noStrike">
              <a:solidFill>
                <a:schemeClr val="accent5"/>
              </a:solidFill>
              <a:latin typeface="EB Garamond"/>
              <a:ea typeface="EB Garamond"/>
              <a:cs typeface="EB Garamond"/>
              <a:sym typeface="EB Garamon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0"/>
                                        <p:tgtEl>
                                          <p:spTgt spid="1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0"/>
                                        <p:tgtEl>
                                          <p:spTgt spid="1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