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Montserrat"/>
      <p:regular r:id="rId33"/>
      <p:bold r:id="rId34"/>
      <p:italic r:id="rId35"/>
      <p:boldItalic r:id="rId36"/>
    </p:embeddedFont>
    <p:embeddedFont>
      <p:font typeface="Lato"/>
      <p:regular r:id="rId37"/>
      <p:bold r:id="rId38"/>
      <p:italic r:id="rId39"/>
      <p:boldItalic r:id="rId40"/>
    </p:embeddedFont>
    <p:embeddedFont>
      <p:font typeface="Montserrat Medium"/>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5" roundtripDataSignature="AMtx7mgiJ7niGYH+fa+Y8nN2YMZOcE61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42" Type="http://schemas.openxmlformats.org/officeDocument/2006/relationships/font" Target="fonts/MontserratMedium-bold.fntdata"/><Relationship Id="rId41" Type="http://schemas.openxmlformats.org/officeDocument/2006/relationships/font" Target="fonts/MontserratMedium-regular.fntdata"/><Relationship Id="rId22" Type="http://schemas.openxmlformats.org/officeDocument/2006/relationships/slide" Target="slides/slide17.xml"/><Relationship Id="rId44" Type="http://schemas.openxmlformats.org/officeDocument/2006/relationships/font" Target="fonts/MontserratMedium-boldItalic.fntdata"/><Relationship Id="rId21" Type="http://schemas.openxmlformats.org/officeDocument/2006/relationships/slide" Target="slides/slide16.xml"/><Relationship Id="rId43" Type="http://schemas.openxmlformats.org/officeDocument/2006/relationships/font" Target="fonts/MontserratMedium-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p:nvPr/>
        </p:nvSpPr>
        <p:spPr>
          <a:xfrm rot="5400000">
            <a:off x="7500300" y="505"/>
            <a:ext cx="1643700" cy="1643700"/>
          </a:xfrm>
          <a:prstGeom prst="diagStripe">
            <a:avLst>
              <a:gd fmla="val 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29"/>
          <p:cNvGrpSpPr/>
          <p:nvPr/>
        </p:nvGrpSpPr>
        <p:grpSpPr>
          <a:xfrm>
            <a:off x="0" y="490"/>
            <a:ext cx="5153705" cy="5134399"/>
            <a:chOff x="0" y="75"/>
            <a:chExt cx="5153705" cy="5152950"/>
          </a:xfrm>
        </p:grpSpPr>
        <p:sp>
          <p:nvSpPr>
            <p:cNvPr id="12" name="Google Shape;12;p29"/>
            <p:cNvSpPr/>
            <p:nvPr/>
          </p:nvSpPr>
          <p:spPr>
            <a:xfrm rot="-5400000">
              <a:off x="455" y="-225"/>
              <a:ext cx="5152800" cy="5153700"/>
            </a:xfrm>
            <a:prstGeom prst="diagStripe">
              <a:avLst>
                <a:gd fmla="val 5000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9"/>
            <p:cNvSpPr/>
            <p:nvPr/>
          </p:nvSpPr>
          <p:spPr>
            <a:xfrm rot="-5400000">
              <a:off x="150" y="1145825"/>
              <a:ext cx="3996600" cy="3996900"/>
            </a:xfrm>
            <a:prstGeom prst="diagStripe">
              <a:avLst>
                <a:gd fmla="val 58774"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9"/>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9"/>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29"/>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17" name="Google Shape;17;p29"/>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18" name="Google Shape;1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38"/>
          <p:cNvGrpSpPr/>
          <p:nvPr/>
        </p:nvGrpSpPr>
        <p:grpSpPr>
          <a:xfrm>
            <a:off x="4406400" y="0"/>
            <a:ext cx="4737600" cy="5143065"/>
            <a:chOff x="4406400" y="0"/>
            <a:chExt cx="4737600" cy="5143065"/>
          </a:xfrm>
        </p:grpSpPr>
        <p:sp>
          <p:nvSpPr>
            <p:cNvPr id="107" name="Google Shape;107;p38"/>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8"/>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8"/>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8"/>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8"/>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8"/>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8"/>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8"/>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8"/>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8"/>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8"/>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8"/>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8"/>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8"/>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8"/>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p38"/>
          <p:cNvSpPr txBox="1"/>
          <p:nvPr>
            <p:ph hasCustomPrompt="1" type="title"/>
          </p:nvPr>
        </p:nvSpPr>
        <p:spPr>
          <a:xfrm>
            <a:off x="823850" y="1284675"/>
            <a:ext cx="4776000" cy="1300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26" name="Google Shape;126;p38"/>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27" name="Google Shape;1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0"/>
          <p:cNvGrpSpPr/>
          <p:nvPr/>
        </p:nvGrpSpPr>
        <p:grpSpPr>
          <a:xfrm>
            <a:off x="4406400" y="0"/>
            <a:ext cx="4737600" cy="5143065"/>
            <a:chOff x="4406400" y="0"/>
            <a:chExt cx="4737600" cy="5143065"/>
          </a:xfrm>
        </p:grpSpPr>
        <p:sp>
          <p:nvSpPr>
            <p:cNvPr id="21" name="Google Shape;21;p30"/>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0"/>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0"/>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0"/>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0"/>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0"/>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0"/>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0"/>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0"/>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0"/>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0"/>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0"/>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0"/>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0"/>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0"/>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0"/>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 name="Google Shape;39;p30"/>
          <p:cNvSpPr txBox="1"/>
          <p:nvPr>
            <p:ph type="title"/>
          </p:nvPr>
        </p:nvSpPr>
        <p:spPr>
          <a:xfrm>
            <a:off x="823850" y="2053000"/>
            <a:ext cx="4587000" cy="114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31"/>
          <p:cNvGrpSpPr/>
          <p:nvPr/>
        </p:nvGrpSpPr>
        <p:grpSpPr>
          <a:xfrm>
            <a:off x="0" y="381001"/>
            <a:ext cx="1037850" cy="1016288"/>
            <a:chOff x="0" y="381001"/>
            <a:chExt cx="1037850" cy="1016288"/>
          </a:xfrm>
        </p:grpSpPr>
        <p:sp>
          <p:nvSpPr>
            <p:cNvPr id="43" name="Google Shape;43;p3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3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31"/>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47" name="Google Shape;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32"/>
          <p:cNvGrpSpPr/>
          <p:nvPr/>
        </p:nvGrpSpPr>
        <p:grpSpPr>
          <a:xfrm>
            <a:off x="0" y="381001"/>
            <a:ext cx="1037850" cy="1016288"/>
            <a:chOff x="0" y="381001"/>
            <a:chExt cx="1037850" cy="1016288"/>
          </a:xfrm>
        </p:grpSpPr>
        <p:sp>
          <p:nvSpPr>
            <p:cNvPr id="50" name="Google Shape;50;p32"/>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2"/>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3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3" name="Google Shape;53;p32"/>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4" name="Google Shape;54;p32"/>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5" name="Google Shape;5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33"/>
          <p:cNvGrpSpPr/>
          <p:nvPr/>
        </p:nvGrpSpPr>
        <p:grpSpPr>
          <a:xfrm>
            <a:off x="0" y="381001"/>
            <a:ext cx="1037850" cy="1016288"/>
            <a:chOff x="0" y="381001"/>
            <a:chExt cx="1037850" cy="1016288"/>
          </a:xfrm>
        </p:grpSpPr>
        <p:sp>
          <p:nvSpPr>
            <p:cNvPr id="58" name="Google Shape;58;p3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3"/>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3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1" name="Google Shape;6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34"/>
          <p:cNvGrpSpPr/>
          <p:nvPr/>
        </p:nvGrpSpPr>
        <p:grpSpPr>
          <a:xfrm>
            <a:off x="0" y="381001"/>
            <a:ext cx="1037850" cy="1016288"/>
            <a:chOff x="0" y="381001"/>
            <a:chExt cx="1037850" cy="1016288"/>
          </a:xfrm>
        </p:grpSpPr>
        <p:sp>
          <p:nvSpPr>
            <p:cNvPr id="64" name="Google Shape;64;p3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34"/>
          <p:cNvSpPr txBox="1"/>
          <p:nvPr>
            <p:ph type="title"/>
          </p:nvPr>
        </p:nvSpPr>
        <p:spPr>
          <a:xfrm>
            <a:off x="1297500" y="393750"/>
            <a:ext cx="3798900" cy="1493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7" name="Google Shape;67;p34"/>
          <p:cNvSpPr txBox="1"/>
          <p:nvPr>
            <p:ph idx="1" type="body"/>
          </p:nvPr>
        </p:nvSpPr>
        <p:spPr>
          <a:xfrm>
            <a:off x="1297500" y="1972550"/>
            <a:ext cx="3798900" cy="24159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8" name="Google Shape;68;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35"/>
          <p:cNvGrpSpPr/>
          <p:nvPr/>
        </p:nvGrpSpPr>
        <p:grpSpPr>
          <a:xfrm>
            <a:off x="4406400" y="0"/>
            <a:ext cx="4737600" cy="5143500"/>
            <a:chOff x="4406400" y="0"/>
            <a:chExt cx="4737600" cy="5143500"/>
          </a:xfrm>
        </p:grpSpPr>
        <p:sp>
          <p:nvSpPr>
            <p:cNvPr id="71" name="Google Shape;71;p35"/>
            <p:cNvSpPr/>
            <p:nvPr/>
          </p:nvSpPr>
          <p:spPr>
            <a:xfrm rot="5400000">
              <a:off x="4407900" y="-1500"/>
              <a:ext cx="47346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5"/>
            <p:cNvSpPr/>
            <p:nvPr/>
          </p:nvSpPr>
          <p:spPr>
            <a:xfrm rot="5400000">
              <a:off x="4840825" y="6000"/>
              <a:ext cx="42987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5"/>
            <p:cNvSpPr/>
            <p:nvPr/>
          </p:nvSpPr>
          <p:spPr>
            <a:xfrm rot="-5400000">
              <a:off x="5618399" y="123664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5"/>
            <p:cNvSpPr/>
            <p:nvPr/>
          </p:nvSpPr>
          <p:spPr>
            <a:xfrm flipH="1">
              <a:off x="5849857" y="144407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5"/>
            <p:cNvSpPr/>
            <p:nvPr/>
          </p:nvSpPr>
          <p:spPr>
            <a:xfrm rot="-5400000">
              <a:off x="5987081" y="246974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5"/>
            <p:cNvSpPr/>
            <p:nvPr/>
          </p:nvSpPr>
          <p:spPr>
            <a:xfrm flipH="1">
              <a:off x="6222115" y="2677179"/>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5"/>
            <p:cNvSpPr/>
            <p:nvPr/>
          </p:nvSpPr>
          <p:spPr>
            <a:xfrm rot="-5400000">
              <a:off x="6675341" y="186224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5"/>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5"/>
            <p:cNvSpPr/>
            <p:nvPr/>
          </p:nvSpPr>
          <p:spPr>
            <a:xfrm rot="-5400000">
              <a:off x="6861141" y="247808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5"/>
            <p:cNvSpPr/>
            <p:nvPr/>
          </p:nvSpPr>
          <p:spPr>
            <a:xfrm flipH="1">
              <a:off x="7965266" y="269319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5"/>
            <p:cNvSpPr/>
            <p:nvPr/>
          </p:nvSpPr>
          <p:spPr>
            <a:xfrm flipH="1">
              <a:off x="8145082" y="330903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5"/>
            <p:cNvSpPr/>
            <p:nvPr/>
          </p:nvSpPr>
          <p:spPr>
            <a:xfrm rot="-5400000">
              <a:off x="7047599" y="309534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5"/>
            <p:cNvSpPr/>
            <p:nvPr/>
          </p:nvSpPr>
          <p:spPr>
            <a:xfrm flipH="1">
              <a:off x="7276649" y="330278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5"/>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5"/>
            <p:cNvSpPr/>
            <p:nvPr/>
          </p:nvSpPr>
          <p:spPr>
            <a:xfrm flipH="1">
              <a:off x="7462448" y="391862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5"/>
            <p:cNvSpPr/>
            <p:nvPr/>
          </p:nvSpPr>
          <p:spPr>
            <a:xfrm rot="-5400000">
              <a:off x="8102491" y="37188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5"/>
            <p:cNvSpPr/>
            <p:nvPr/>
          </p:nvSpPr>
          <p:spPr>
            <a:xfrm flipH="1">
              <a:off x="8334533" y="392629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5"/>
            <p:cNvSpPr/>
            <p:nvPr/>
          </p:nvSpPr>
          <p:spPr>
            <a:xfrm rot="-5400000">
              <a:off x="8288290" y="433470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35"/>
          <p:cNvSpPr txBox="1"/>
          <p:nvPr>
            <p:ph type="title"/>
          </p:nvPr>
        </p:nvSpPr>
        <p:spPr>
          <a:xfrm>
            <a:off x="823850" y="866775"/>
            <a:ext cx="4587000" cy="3521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36"/>
          <p:cNvGrpSpPr/>
          <p:nvPr/>
        </p:nvGrpSpPr>
        <p:grpSpPr>
          <a:xfrm>
            <a:off x="0" y="381001"/>
            <a:ext cx="1037850" cy="1016288"/>
            <a:chOff x="0" y="381001"/>
            <a:chExt cx="1037850" cy="1016288"/>
          </a:xfrm>
        </p:grpSpPr>
        <p:sp>
          <p:nvSpPr>
            <p:cNvPr id="93" name="Google Shape;93;p3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36"/>
          <p:cNvSpPr txBox="1"/>
          <p:nvPr>
            <p:ph type="title"/>
          </p:nvPr>
        </p:nvSpPr>
        <p:spPr>
          <a:xfrm>
            <a:off x="1297500" y="1658325"/>
            <a:ext cx="3036300" cy="1751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6" name="Google Shape;96;p36"/>
          <p:cNvSpPr txBox="1"/>
          <p:nvPr>
            <p:ph idx="1" type="subTitle"/>
          </p:nvPr>
        </p:nvSpPr>
        <p:spPr>
          <a:xfrm>
            <a:off x="1297500" y="3538000"/>
            <a:ext cx="3036300" cy="50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97" name="Google Shape;97;p36"/>
          <p:cNvSpPr txBox="1"/>
          <p:nvPr>
            <p:ph idx="2" type="body"/>
          </p:nvPr>
        </p:nvSpPr>
        <p:spPr>
          <a:xfrm>
            <a:off x="4648200" y="1696600"/>
            <a:ext cx="3676800" cy="2347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98" name="Google Shape;9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37"/>
          <p:cNvGrpSpPr/>
          <p:nvPr/>
        </p:nvGrpSpPr>
        <p:grpSpPr>
          <a:xfrm>
            <a:off x="0" y="4128572"/>
            <a:ext cx="698925" cy="684657"/>
            <a:chOff x="0" y="3785672"/>
            <a:chExt cx="698925" cy="684657"/>
          </a:xfrm>
        </p:grpSpPr>
        <p:sp>
          <p:nvSpPr>
            <p:cNvPr id="101" name="Google Shape;101;p37"/>
            <p:cNvSpPr/>
            <p:nvPr/>
          </p:nvSpPr>
          <p:spPr>
            <a:xfrm rot="-5400000">
              <a:off x="0" y="3785672"/>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7"/>
            <p:cNvSpPr/>
            <p:nvPr/>
          </p:nvSpPr>
          <p:spPr>
            <a:xfrm flipH="1">
              <a:off x="154125" y="3925529"/>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7"/>
          <p:cNvSpPr txBox="1"/>
          <p:nvPr>
            <p:ph idx="1" type="body"/>
          </p:nvPr>
        </p:nvSpPr>
        <p:spPr>
          <a:xfrm>
            <a:off x="812725" y="4305375"/>
            <a:ext cx="6936000" cy="523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104" name="Google Shape;10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1600"/>
              </a:spcBef>
              <a:spcAft>
                <a:spcPts val="160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000"/>
              <a:buNone/>
            </a:pPr>
            <a:r>
              <a:rPr lang="en">
                <a:latin typeface="Montserrat Medium"/>
                <a:ea typeface="Montserrat Medium"/>
                <a:cs typeface="Montserrat Medium"/>
                <a:sym typeface="Montserrat Medium"/>
              </a:rPr>
              <a:t>Citizenship Class</a:t>
            </a:r>
            <a:endParaRPr>
              <a:latin typeface="Montserrat Medium"/>
              <a:ea typeface="Montserrat Medium"/>
              <a:cs typeface="Montserrat Medium"/>
              <a:sym typeface="Montserrat Medium"/>
            </a:endParaRPr>
          </a:p>
        </p:txBody>
      </p:sp>
      <p:sp>
        <p:nvSpPr>
          <p:cNvPr id="135" name="Google Shape;135;p1"/>
          <p:cNvSpPr txBox="1"/>
          <p:nvPr>
            <p:ph idx="1" type="subTitle"/>
          </p:nvPr>
        </p:nvSpPr>
        <p:spPr>
          <a:xfrm>
            <a:off x="3811175" y="2957925"/>
            <a:ext cx="4948800" cy="99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300"/>
              <a:buNone/>
            </a:pPr>
            <a:r>
              <a:rPr lang="en" sz="1800">
                <a:solidFill>
                  <a:schemeClr val="lt2"/>
                </a:solidFill>
                <a:latin typeface="Montserrat Medium"/>
                <a:ea typeface="Montserrat Medium"/>
                <a:cs typeface="Montserrat Medium"/>
                <a:sym typeface="Montserrat Medium"/>
              </a:rPr>
              <a:t>Session 3: The Legislative Branch and the Judicial Branch</a:t>
            </a:r>
            <a:endParaRPr sz="1800">
              <a:solidFill>
                <a:schemeClr val="lt2"/>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6" name="Shape 196"/>
        <p:cNvGrpSpPr/>
        <p:nvPr/>
      </p:nvGrpSpPr>
      <p:grpSpPr>
        <a:xfrm>
          <a:off x="0" y="0"/>
          <a:ext cx="0" cy="0"/>
          <a:chOff x="0" y="0"/>
          <a:chExt cx="0" cy="0"/>
        </a:xfrm>
      </p:grpSpPr>
      <p:sp>
        <p:nvSpPr>
          <p:cNvPr id="197" name="Google Shape;197;p10"/>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Senate - Iowa</a:t>
            </a:r>
            <a:endParaRPr sz="3300">
              <a:solidFill>
                <a:schemeClr val="accent3"/>
              </a:solidFill>
              <a:latin typeface="Montserrat Medium"/>
              <a:ea typeface="Montserrat Medium"/>
              <a:cs typeface="Montserrat Medium"/>
              <a:sym typeface="Montserrat Medium"/>
            </a:endParaRPr>
          </a:p>
        </p:txBody>
      </p:sp>
      <p:pic>
        <p:nvPicPr>
          <p:cNvPr descr="Chuck Grassley official photo 2017.jpg" id="198" name="Google Shape;198;p10"/>
          <p:cNvPicPr preferRelativeResize="0"/>
          <p:nvPr/>
        </p:nvPicPr>
        <p:blipFill rotWithShape="1">
          <a:blip r:embed="rId3">
            <a:alphaModFix/>
          </a:blip>
          <a:srcRect b="0" l="0" r="0" t="0"/>
          <a:stretch/>
        </p:blipFill>
        <p:spPr>
          <a:xfrm>
            <a:off x="157925" y="2695900"/>
            <a:ext cx="1820275" cy="2275325"/>
          </a:xfrm>
          <a:prstGeom prst="rect">
            <a:avLst/>
          </a:prstGeom>
          <a:noFill/>
          <a:ln>
            <a:noFill/>
          </a:ln>
        </p:spPr>
      </p:pic>
      <p:sp>
        <p:nvSpPr>
          <p:cNvPr id="199" name="Google Shape;199;p10"/>
          <p:cNvSpPr txBox="1"/>
          <p:nvPr>
            <p:ph idx="1" type="body"/>
          </p:nvPr>
        </p:nvSpPr>
        <p:spPr>
          <a:xfrm>
            <a:off x="578350" y="1337388"/>
            <a:ext cx="5546100" cy="10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Chuck Grassley has been an Iowa senator since 1981. He is the longest serving Republican member of the Senate.</a:t>
            </a:r>
            <a:endParaRPr sz="1800">
              <a:solidFill>
                <a:schemeClr val="accent5"/>
              </a:solidFill>
              <a:latin typeface="Montserrat Medium"/>
              <a:ea typeface="Montserrat Medium"/>
              <a:cs typeface="Montserrat Medium"/>
              <a:sym typeface="Montserrat Medium"/>
            </a:endParaRPr>
          </a:p>
        </p:txBody>
      </p:sp>
      <p:pic>
        <p:nvPicPr>
          <p:cNvPr descr="Joni Ernst, official portrait, 116th Congress 2.jpg" id="200" name="Google Shape;200;p10"/>
          <p:cNvPicPr preferRelativeResize="0"/>
          <p:nvPr/>
        </p:nvPicPr>
        <p:blipFill rotWithShape="1">
          <a:blip r:embed="rId4">
            <a:alphaModFix/>
          </a:blip>
          <a:srcRect b="0" l="0" r="0" t="0"/>
          <a:stretch/>
        </p:blipFill>
        <p:spPr>
          <a:xfrm>
            <a:off x="6939125" y="980238"/>
            <a:ext cx="2095500" cy="2657475"/>
          </a:xfrm>
          <a:prstGeom prst="rect">
            <a:avLst/>
          </a:prstGeom>
          <a:noFill/>
          <a:ln>
            <a:noFill/>
          </a:ln>
        </p:spPr>
      </p:pic>
      <p:sp>
        <p:nvSpPr>
          <p:cNvPr id="201" name="Google Shape;201;p10"/>
          <p:cNvSpPr txBox="1"/>
          <p:nvPr>
            <p:ph idx="1" type="body"/>
          </p:nvPr>
        </p:nvSpPr>
        <p:spPr>
          <a:xfrm>
            <a:off x="2342800" y="3835750"/>
            <a:ext cx="5546100" cy="10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Joni Ernst has been an Iowa senator since 2015. She won her re-election campaign in 2020, and will return for another 6 years.</a:t>
            </a:r>
            <a:endParaRPr sz="1800">
              <a:solidFill>
                <a:schemeClr val="accent5"/>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1000"/>
                                        <p:tgtEl>
                                          <p:spTgt spid="198"/>
                                        </p:tgtEl>
                                        <p:attrNameLst>
                                          <p:attrName>ppt_w</p:attrName>
                                        </p:attrNameLst>
                                      </p:cBhvr>
                                      <p:tavLst>
                                        <p:tav fmla="" tm="0">
                                          <p:val>
                                            <p:strVal val="0"/>
                                          </p:val>
                                        </p:tav>
                                        <p:tav fmla="" tm="100000">
                                          <p:val>
                                            <p:strVal val="#ppt_w"/>
                                          </p:val>
                                        </p:tav>
                                      </p:tavLst>
                                    </p:anim>
                                    <p:anim calcmode="lin" valueType="num">
                                      <p:cBhvr additive="base">
                                        <p:cTn dur="1000"/>
                                        <p:tgtEl>
                                          <p:spTgt spid="1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ppt_w</p:attrName>
                                        </p:attrNameLst>
                                      </p:cBhvr>
                                      <p:tavLst>
                                        <p:tav fmla="" tm="0">
                                          <p:val>
                                            <p:strVal val="0"/>
                                          </p:val>
                                        </p:tav>
                                        <p:tav fmla="" tm="100000">
                                          <p:val>
                                            <p:strVal val="#ppt_w"/>
                                          </p:val>
                                        </p:tav>
                                      </p:tavLst>
                                    </p:anim>
                                    <p:anim calcmode="lin" valueType="num">
                                      <p:cBhvr additive="base">
                                        <p:cTn dur="1000"/>
                                        <p:tgtEl>
                                          <p:spTgt spid="2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05" name="Shape 205"/>
        <p:cNvGrpSpPr/>
        <p:nvPr/>
      </p:nvGrpSpPr>
      <p:grpSpPr>
        <a:xfrm>
          <a:off x="0" y="0"/>
          <a:ext cx="0" cy="0"/>
          <a:chOff x="0" y="0"/>
          <a:chExt cx="0" cy="0"/>
        </a:xfrm>
      </p:grpSpPr>
      <p:sp>
        <p:nvSpPr>
          <p:cNvPr id="206" name="Google Shape;206;p11"/>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Senate - Iowa</a:t>
            </a:r>
            <a:endParaRPr sz="3300">
              <a:solidFill>
                <a:schemeClr val="accent3"/>
              </a:solidFill>
              <a:latin typeface="Montserrat Medium"/>
              <a:ea typeface="Montserrat Medium"/>
              <a:cs typeface="Montserrat Medium"/>
              <a:sym typeface="Montserrat Medium"/>
            </a:endParaRPr>
          </a:p>
        </p:txBody>
      </p:sp>
      <p:sp>
        <p:nvSpPr>
          <p:cNvPr id="207" name="Google Shape;207;p11"/>
          <p:cNvSpPr txBox="1"/>
          <p:nvPr>
            <p:ph idx="1" type="body"/>
          </p:nvPr>
        </p:nvSpPr>
        <p:spPr>
          <a:xfrm>
            <a:off x="578350" y="1337388"/>
            <a:ext cx="5546100" cy="10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u="sng">
                <a:solidFill>
                  <a:schemeClr val="accent5"/>
                </a:solidFill>
                <a:latin typeface="Montserrat Medium"/>
                <a:ea typeface="Montserrat Medium"/>
                <a:cs typeface="Montserrat Medium"/>
                <a:sym typeface="Montserrat Medium"/>
              </a:rPr>
              <a:t>Chuck Grassley</a:t>
            </a:r>
            <a:r>
              <a:rPr lang="en" sz="1800">
                <a:solidFill>
                  <a:schemeClr val="accent5"/>
                </a:solidFill>
                <a:latin typeface="Montserrat Medium"/>
                <a:ea typeface="Montserrat Medium"/>
                <a:cs typeface="Montserrat Medium"/>
                <a:sym typeface="Montserrat Medium"/>
              </a:rPr>
              <a:t> has been an Iowa senator since 1981. He is the longest serving Republican member of the Senate.</a:t>
            </a:r>
            <a:endParaRPr sz="1800">
              <a:solidFill>
                <a:schemeClr val="accent5"/>
              </a:solidFill>
              <a:latin typeface="Montserrat Medium"/>
              <a:ea typeface="Montserrat Medium"/>
              <a:cs typeface="Montserrat Medium"/>
              <a:sym typeface="Montserrat Medium"/>
            </a:endParaRPr>
          </a:p>
        </p:txBody>
      </p:sp>
      <p:pic>
        <p:nvPicPr>
          <p:cNvPr descr="Chuck Grassley official photo 2017.jpg" id="208" name="Google Shape;208;p11"/>
          <p:cNvPicPr preferRelativeResize="0"/>
          <p:nvPr/>
        </p:nvPicPr>
        <p:blipFill rotWithShape="1">
          <a:blip r:embed="rId3">
            <a:alphaModFix/>
          </a:blip>
          <a:srcRect b="0" l="0" r="0" t="0"/>
          <a:stretch/>
        </p:blipFill>
        <p:spPr>
          <a:xfrm>
            <a:off x="157925" y="2695900"/>
            <a:ext cx="1820275" cy="2275325"/>
          </a:xfrm>
          <a:prstGeom prst="rect">
            <a:avLst/>
          </a:prstGeom>
          <a:noFill/>
          <a:ln>
            <a:noFill/>
          </a:ln>
        </p:spPr>
      </p:pic>
      <p:sp>
        <p:nvSpPr>
          <p:cNvPr id="209" name="Google Shape;209;p11"/>
          <p:cNvSpPr txBox="1"/>
          <p:nvPr>
            <p:ph idx="1" type="body"/>
          </p:nvPr>
        </p:nvSpPr>
        <p:spPr>
          <a:xfrm>
            <a:off x="2342800" y="3835750"/>
            <a:ext cx="5546100" cy="10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u="sng">
                <a:solidFill>
                  <a:schemeClr val="accent5"/>
                </a:solidFill>
                <a:latin typeface="Montserrat Medium"/>
                <a:ea typeface="Montserrat Medium"/>
                <a:cs typeface="Montserrat Medium"/>
                <a:sym typeface="Montserrat Medium"/>
              </a:rPr>
              <a:t>Joni Ernst</a:t>
            </a:r>
            <a:r>
              <a:rPr lang="en" sz="1800">
                <a:solidFill>
                  <a:schemeClr val="accent5"/>
                </a:solidFill>
                <a:latin typeface="Montserrat Medium"/>
                <a:ea typeface="Montserrat Medium"/>
                <a:cs typeface="Montserrat Medium"/>
                <a:sym typeface="Montserrat Medium"/>
              </a:rPr>
              <a:t> has been an Iowa senator since 2015. She won her re-election campaign in 2020, and will return for another 6 years.</a:t>
            </a:r>
            <a:endParaRPr sz="1800">
              <a:solidFill>
                <a:schemeClr val="accent5"/>
              </a:solidFill>
              <a:latin typeface="Montserrat Medium"/>
              <a:ea typeface="Montserrat Medium"/>
              <a:cs typeface="Montserrat Medium"/>
              <a:sym typeface="Montserrat Medium"/>
            </a:endParaRPr>
          </a:p>
        </p:txBody>
      </p:sp>
      <p:pic>
        <p:nvPicPr>
          <p:cNvPr descr="Joni Ernst, official portrait, 116th Congress 2.jpg" id="210" name="Google Shape;210;p11"/>
          <p:cNvPicPr preferRelativeResize="0"/>
          <p:nvPr/>
        </p:nvPicPr>
        <p:blipFill rotWithShape="1">
          <a:blip r:embed="rId4">
            <a:alphaModFix/>
          </a:blip>
          <a:srcRect b="0" l="0" r="0" t="0"/>
          <a:stretch/>
        </p:blipFill>
        <p:spPr>
          <a:xfrm>
            <a:off x="6939125" y="980238"/>
            <a:ext cx="2095500" cy="2657475"/>
          </a:xfrm>
          <a:prstGeom prst="rect">
            <a:avLst/>
          </a:prstGeom>
          <a:noFill/>
          <a:ln>
            <a:noFill/>
          </a:ln>
        </p:spPr>
      </p:pic>
      <p:sp>
        <p:nvSpPr>
          <p:cNvPr id="211" name="Google Shape;211;p11"/>
          <p:cNvSpPr txBox="1"/>
          <p:nvPr/>
        </p:nvSpPr>
        <p:spPr>
          <a:xfrm>
            <a:off x="6456250" y="4685725"/>
            <a:ext cx="2688000" cy="4437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#8</a:t>
            </a:r>
            <a:endParaRPr b="0" i="0" sz="15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15" name="Shape 215"/>
        <p:cNvGrpSpPr/>
        <p:nvPr/>
      </p:nvGrpSpPr>
      <p:grpSpPr>
        <a:xfrm>
          <a:off x="0" y="0"/>
          <a:ext cx="0" cy="0"/>
          <a:chOff x="0" y="0"/>
          <a:chExt cx="0" cy="0"/>
        </a:xfrm>
      </p:grpSpPr>
      <p:sp>
        <p:nvSpPr>
          <p:cNvPr id="216" name="Google Shape;216;p12"/>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House of Representatives</a:t>
            </a:r>
            <a:endParaRPr sz="3300">
              <a:solidFill>
                <a:schemeClr val="accent3"/>
              </a:solidFill>
              <a:latin typeface="Montserrat Medium"/>
              <a:ea typeface="Montserrat Medium"/>
              <a:cs typeface="Montserrat Medium"/>
              <a:sym typeface="Montserrat Medium"/>
            </a:endParaRPr>
          </a:p>
        </p:txBody>
      </p:sp>
      <p:sp>
        <p:nvSpPr>
          <p:cNvPr id="217" name="Google Shape;217;p12"/>
          <p:cNvSpPr txBox="1"/>
          <p:nvPr>
            <p:ph idx="1" type="body"/>
          </p:nvPr>
        </p:nvSpPr>
        <p:spPr>
          <a:xfrm>
            <a:off x="1100525" y="839775"/>
            <a:ext cx="3209700" cy="99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There are 435 voting members of the House of Representatives.</a:t>
            </a:r>
            <a:endParaRPr sz="1800">
              <a:solidFill>
                <a:schemeClr val="accent5"/>
              </a:solidFill>
              <a:latin typeface="Montserrat Medium"/>
              <a:ea typeface="Montserrat Medium"/>
              <a:cs typeface="Montserrat Medium"/>
              <a:sym typeface="Montserrat Medium"/>
            </a:endParaRPr>
          </a:p>
        </p:txBody>
      </p:sp>
      <p:sp>
        <p:nvSpPr>
          <p:cNvPr id="218" name="Google Shape;218;p12"/>
          <p:cNvSpPr txBox="1"/>
          <p:nvPr>
            <p:ph idx="1" type="body"/>
          </p:nvPr>
        </p:nvSpPr>
        <p:spPr>
          <a:xfrm>
            <a:off x="4350250" y="1839375"/>
            <a:ext cx="4482300" cy="135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number of representatives a state has depends on the state’s population; states with more people have more representatives.</a:t>
            </a:r>
            <a:endParaRPr sz="1800">
              <a:solidFill>
                <a:schemeClr val="accent5"/>
              </a:solidFill>
              <a:latin typeface="Montserrat Medium"/>
              <a:ea typeface="Montserrat Medium"/>
              <a:cs typeface="Montserrat Medium"/>
              <a:sym typeface="Montserrat Medium"/>
            </a:endParaRPr>
          </a:p>
        </p:txBody>
      </p:sp>
      <p:sp>
        <p:nvSpPr>
          <p:cNvPr id="219" name="Google Shape;219;p12"/>
          <p:cNvSpPr txBox="1"/>
          <p:nvPr>
            <p:ph idx="1" type="body"/>
          </p:nvPr>
        </p:nvSpPr>
        <p:spPr>
          <a:xfrm>
            <a:off x="0" y="2571750"/>
            <a:ext cx="3615000" cy="230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Representatives must be at least 25 years old and a United States citizen for at least 7 years. They are elected to 2 years terms, and can be re-elected without limit.</a:t>
            </a:r>
            <a:endParaRPr sz="1800">
              <a:solidFill>
                <a:schemeClr val="accent5"/>
              </a:solidFill>
              <a:latin typeface="Montserrat Medium"/>
              <a:ea typeface="Montserrat Medium"/>
              <a:cs typeface="Montserrat Medium"/>
              <a:sym typeface="Montserrat Medium"/>
            </a:endParaRPr>
          </a:p>
        </p:txBody>
      </p:sp>
      <p:pic>
        <p:nvPicPr>
          <p:cNvPr id="220" name="Google Shape;220;p12"/>
          <p:cNvPicPr preferRelativeResize="0"/>
          <p:nvPr/>
        </p:nvPicPr>
        <p:blipFill rotWithShape="1">
          <a:blip r:embed="rId3">
            <a:alphaModFix/>
          </a:blip>
          <a:srcRect b="0" l="0" r="0" t="0"/>
          <a:stretch/>
        </p:blipFill>
        <p:spPr>
          <a:xfrm>
            <a:off x="3614900" y="3788782"/>
            <a:ext cx="5529099" cy="13547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1000"/>
                                        <p:tgtEl>
                                          <p:spTgt spid="220"/>
                                        </p:tgtEl>
                                        <p:attrNameLst>
                                          <p:attrName>ppt_w</p:attrName>
                                        </p:attrNameLst>
                                      </p:cBhvr>
                                      <p:tavLst>
                                        <p:tav fmla="" tm="0">
                                          <p:val>
                                            <p:strVal val="0"/>
                                          </p:val>
                                        </p:tav>
                                        <p:tav fmla="" tm="100000">
                                          <p:val>
                                            <p:strVal val="#ppt_w"/>
                                          </p:val>
                                        </p:tav>
                                      </p:tavLst>
                                    </p:anim>
                                    <p:anim calcmode="lin" valueType="num">
                                      <p:cBhvr additive="base">
                                        <p:cTn dur="1000"/>
                                        <p:tgtEl>
                                          <p:spTgt spid="2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24" name="Shape 224"/>
        <p:cNvGrpSpPr/>
        <p:nvPr/>
      </p:nvGrpSpPr>
      <p:grpSpPr>
        <a:xfrm>
          <a:off x="0" y="0"/>
          <a:ext cx="0" cy="0"/>
          <a:chOff x="0" y="0"/>
          <a:chExt cx="0" cy="0"/>
        </a:xfrm>
      </p:grpSpPr>
      <p:sp>
        <p:nvSpPr>
          <p:cNvPr id="225" name="Google Shape;225;p13"/>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House of Representatives</a:t>
            </a:r>
            <a:endParaRPr sz="3300">
              <a:solidFill>
                <a:schemeClr val="accent3"/>
              </a:solidFill>
              <a:latin typeface="Montserrat Medium"/>
              <a:ea typeface="Montserrat Medium"/>
              <a:cs typeface="Montserrat Medium"/>
              <a:sym typeface="Montserrat Medium"/>
            </a:endParaRPr>
          </a:p>
        </p:txBody>
      </p:sp>
      <p:sp>
        <p:nvSpPr>
          <p:cNvPr id="226" name="Google Shape;226;p13"/>
          <p:cNvSpPr txBox="1"/>
          <p:nvPr>
            <p:ph idx="1" type="body"/>
          </p:nvPr>
        </p:nvSpPr>
        <p:spPr>
          <a:xfrm>
            <a:off x="1100525" y="839775"/>
            <a:ext cx="3209700" cy="99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There are </a:t>
            </a:r>
            <a:r>
              <a:rPr lang="en" sz="1800" u="sng">
                <a:solidFill>
                  <a:schemeClr val="accent5"/>
                </a:solidFill>
                <a:latin typeface="Montserrat Medium"/>
                <a:ea typeface="Montserrat Medium"/>
                <a:cs typeface="Montserrat Medium"/>
                <a:sym typeface="Montserrat Medium"/>
              </a:rPr>
              <a:t>435</a:t>
            </a:r>
            <a:r>
              <a:rPr lang="en" sz="1800">
                <a:solidFill>
                  <a:schemeClr val="accent5"/>
                </a:solidFill>
                <a:latin typeface="Montserrat Medium"/>
                <a:ea typeface="Montserrat Medium"/>
                <a:cs typeface="Montserrat Medium"/>
                <a:sym typeface="Montserrat Medium"/>
              </a:rPr>
              <a:t> voting members of the House of Representatives.</a:t>
            </a:r>
            <a:endParaRPr sz="1800">
              <a:solidFill>
                <a:schemeClr val="accent5"/>
              </a:solidFill>
              <a:latin typeface="Montserrat Medium"/>
              <a:ea typeface="Montserrat Medium"/>
              <a:cs typeface="Montserrat Medium"/>
              <a:sym typeface="Montserrat Medium"/>
            </a:endParaRPr>
          </a:p>
        </p:txBody>
      </p:sp>
      <p:sp>
        <p:nvSpPr>
          <p:cNvPr id="227" name="Google Shape;227;p13"/>
          <p:cNvSpPr txBox="1"/>
          <p:nvPr>
            <p:ph idx="1" type="body"/>
          </p:nvPr>
        </p:nvSpPr>
        <p:spPr>
          <a:xfrm>
            <a:off x="4350250" y="1839375"/>
            <a:ext cx="4482300" cy="135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number of representatives a state has depends on the state’s </a:t>
            </a:r>
            <a:r>
              <a:rPr lang="en" sz="1800" u="sng">
                <a:solidFill>
                  <a:schemeClr val="accent5"/>
                </a:solidFill>
                <a:latin typeface="Montserrat Medium"/>
                <a:ea typeface="Montserrat Medium"/>
                <a:cs typeface="Montserrat Medium"/>
                <a:sym typeface="Montserrat Medium"/>
              </a:rPr>
              <a:t>population; states with more people have more representatives</a:t>
            </a:r>
            <a:r>
              <a:rPr lang="en" sz="1800">
                <a:solidFill>
                  <a:schemeClr val="accent5"/>
                </a:solidFill>
                <a:latin typeface="Montserrat Medium"/>
                <a:ea typeface="Montserrat Medium"/>
                <a:cs typeface="Montserrat Medium"/>
                <a:sym typeface="Montserrat Medium"/>
              </a:rPr>
              <a:t>.</a:t>
            </a:r>
            <a:endParaRPr sz="1800">
              <a:solidFill>
                <a:schemeClr val="accent5"/>
              </a:solidFill>
              <a:latin typeface="Montserrat Medium"/>
              <a:ea typeface="Montserrat Medium"/>
              <a:cs typeface="Montserrat Medium"/>
              <a:sym typeface="Montserrat Medium"/>
            </a:endParaRPr>
          </a:p>
        </p:txBody>
      </p:sp>
      <p:sp>
        <p:nvSpPr>
          <p:cNvPr id="228" name="Google Shape;228;p13"/>
          <p:cNvSpPr txBox="1"/>
          <p:nvPr>
            <p:ph idx="1" type="body"/>
          </p:nvPr>
        </p:nvSpPr>
        <p:spPr>
          <a:xfrm>
            <a:off x="0" y="2571750"/>
            <a:ext cx="3615000" cy="230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Representatives must be at least 25 years old and a United States citizen for at least 7 years. They are elected to </a:t>
            </a:r>
            <a:r>
              <a:rPr lang="en" sz="1800" u="sng">
                <a:solidFill>
                  <a:schemeClr val="accent5"/>
                </a:solidFill>
                <a:latin typeface="Montserrat Medium"/>
                <a:ea typeface="Montserrat Medium"/>
                <a:cs typeface="Montserrat Medium"/>
                <a:sym typeface="Montserrat Medium"/>
              </a:rPr>
              <a:t>2 years terms</a:t>
            </a:r>
            <a:r>
              <a:rPr lang="en" sz="1800">
                <a:solidFill>
                  <a:schemeClr val="accent5"/>
                </a:solidFill>
                <a:latin typeface="Montserrat Medium"/>
                <a:ea typeface="Montserrat Medium"/>
                <a:cs typeface="Montserrat Medium"/>
                <a:sym typeface="Montserrat Medium"/>
              </a:rPr>
              <a:t>, and can be re-elected without limit.</a:t>
            </a:r>
            <a:endParaRPr sz="1800">
              <a:solidFill>
                <a:schemeClr val="accent5"/>
              </a:solidFill>
              <a:latin typeface="Montserrat Medium"/>
              <a:ea typeface="Montserrat Medium"/>
              <a:cs typeface="Montserrat Medium"/>
              <a:sym typeface="Montserrat Medium"/>
            </a:endParaRPr>
          </a:p>
        </p:txBody>
      </p:sp>
      <p:pic>
        <p:nvPicPr>
          <p:cNvPr id="229" name="Google Shape;229;p13"/>
          <p:cNvPicPr preferRelativeResize="0"/>
          <p:nvPr/>
        </p:nvPicPr>
        <p:blipFill rotWithShape="1">
          <a:blip r:embed="rId3">
            <a:alphaModFix/>
          </a:blip>
          <a:srcRect b="0" l="0" r="0" t="0"/>
          <a:stretch/>
        </p:blipFill>
        <p:spPr>
          <a:xfrm>
            <a:off x="3614900" y="3788782"/>
            <a:ext cx="5529099" cy="1354730"/>
          </a:xfrm>
          <a:prstGeom prst="rect">
            <a:avLst/>
          </a:prstGeom>
          <a:noFill/>
          <a:ln>
            <a:noFill/>
          </a:ln>
        </p:spPr>
      </p:pic>
      <p:sp>
        <p:nvSpPr>
          <p:cNvPr id="230" name="Google Shape;230;p13"/>
          <p:cNvSpPr txBox="1"/>
          <p:nvPr/>
        </p:nvSpPr>
        <p:spPr>
          <a:xfrm>
            <a:off x="0" y="4699800"/>
            <a:ext cx="2688000" cy="443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#9, #10, and #11</a:t>
            </a:r>
            <a:endParaRPr b="0" i="0" sz="15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4" name="Shape 234"/>
        <p:cNvGrpSpPr/>
        <p:nvPr/>
      </p:nvGrpSpPr>
      <p:grpSpPr>
        <a:xfrm>
          <a:off x="0" y="0"/>
          <a:ext cx="0" cy="0"/>
          <a:chOff x="0" y="0"/>
          <a:chExt cx="0" cy="0"/>
        </a:xfrm>
      </p:grpSpPr>
      <p:sp>
        <p:nvSpPr>
          <p:cNvPr id="235" name="Google Shape;235;p14"/>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Speaker of the House</a:t>
            </a:r>
            <a:endParaRPr sz="3300">
              <a:solidFill>
                <a:schemeClr val="accent3"/>
              </a:solidFill>
              <a:latin typeface="Montserrat Medium"/>
              <a:ea typeface="Montserrat Medium"/>
              <a:cs typeface="Montserrat Medium"/>
              <a:sym typeface="Montserrat Medium"/>
            </a:endParaRPr>
          </a:p>
        </p:txBody>
      </p:sp>
      <p:sp>
        <p:nvSpPr>
          <p:cNvPr id="236" name="Google Shape;236;p14"/>
          <p:cNvSpPr txBox="1"/>
          <p:nvPr>
            <p:ph idx="1" type="body"/>
          </p:nvPr>
        </p:nvSpPr>
        <p:spPr>
          <a:xfrm>
            <a:off x="995400" y="1005400"/>
            <a:ext cx="7153200" cy="175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leader of the House of Representatives is chosen by the party with the majority of members. This leader is given the special title of ‘Speaker of the House’. Democrats currently hold the majority. The current Speaker of the House is Nancy Pelosi.</a:t>
            </a:r>
            <a:endParaRPr sz="1800">
              <a:solidFill>
                <a:schemeClr val="accent5"/>
              </a:solidFill>
              <a:latin typeface="Montserrat Medium"/>
              <a:ea typeface="Montserrat Medium"/>
              <a:cs typeface="Montserrat Medium"/>
              <a:sym typeface="Montserrat Medium"/>
            </a:endParaRPr>
          </a:p>
        </p:txBody>
      </p:sp>
      <p:pic>
        <p:nvPicPr>
          <p:cNvPr descr="Official photo of Speaker Nancy Pelosi in 2019.jpg" id="237" name="Google Shape;237;p14"/>
          <p:cNvPicPr preferRelativeResize="0"/>
          <p:nvPr/>
        </p:nvPicPr>
        <p:blipFill rotWithShape="1">
          <a:blip r:embed="rId3">
            <a:alphaModFix/>
          </a:blip>
          <a:srcRect b="0" l="0" r="0" t="0"/>
          <a:stretch/>
        </p:blipFill>
        <p:spPr>
          <a:xfrm>
            <a:off x="3524250" y="2524125"/>
            <a:ext cx="2095500" cy="2619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1000"/>
                                        <p:tgtEl>
                                          <p:spTgt spid="237"/>
                                        </p:tgtEl>
                                        <p:attrNameLst>
                                          <p:attrName>ppt_w</p:attrName>
                                        </p:attrNameLst>
                                      </p:cBhvr>
                                      <p:tavLst>
                                        <p:tav fmla="" tm="0">
                                          <p:val>
                                            <p:strVal val="0"/>
                                          </p:val>
                                        </p:tav>
                                        <p:tav fmla="" tm="100000">
                                          <p:val>
                                            <p:strVal val="#ppt_w"/>
                                          </p:val>
                                        </p:tav>
                                      </p:tavLst>
                                    </p:anim>
                                    <p:anim calcmode="lin" valueType="num">
                                      <p:cBhvr additive="base">
                                        <p:cTn dur="1000"/>
                                        <p:tgtEl>
                                          <p:spTgt spid="2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41" name="Shape 241"/>
        <p:cNvGrpSpPr/>
        <p:nvPr/>
      </p:nvGrpSpPr>
      <p:grpSpPr>
        <a:xfrm>
          <a:off x="0" y="0"/>
          <a:ext cx="0" cy="0"/>
          <a:chOff x="0" y="0"/>
          <a:chExt cx="0" cy="0"/>
        </a:xfrm>
      </p:grpSpPr>
      <p:sp>
        <p:nvSpPr>
          <p:cNvPr id="242" name="Google Shape;242;p15"/>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Speaker of the House</a:t>
            </a:r>
            <a:endParaRPr sz="3300">
              <a:solidFill>
                <a:schemeClr val="accent3"/>
              </a:solidFill>
              <a:latin typeface="Montserrat Medium"/>
              <a:ea typeface="Montserrat Medium"/>
              <a:cs typeface="Montserrat Medium"/>
              <a:sym typeface="Montserrat Medium"/>
            </a:endParaRPr>
          </a:p>
        </p:txBody>
      </p:sp>
      <p:sp>
        <p:nvSpPr>
          <p:cNvPr id="243" name="Google Shape;243;p15"/>
          <p:cNvSpPr txBox="1"/>
          <p:nvPr>
            <p:ph idx="1" type="body"/>
          </p:nvPr>
        </p:nvSpPr>
        <p:spPr>
          <a:xfrm>
            <a:off x="995400" y="1005400"/>
            <a:ext cx="7153200" cy="175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leader of the House of Representatives is chosen by the party with the majority of members. This leader is given the special title of ‘Speaker of the House’. Democrats currently hold the majority. The current Speaker of the House is </a:t>
            </a:r>
            <a:r>
              <a:rPr lang="en" sz="1800" u="sng">
                <a:solidFill>
                  <a:schemeClr val="accent5"/>
                </a:solidFill>
                <a:latin typeface="Montserrat Medium"/>
                <a:ea typeface="Montserrat Medium"/>
                <a:cs typeface="Montserrat Medium"/>
                <a:sym typeface="Montserrat Medium"/>
              </a:rPr>
              <a:t>Nancy Pelosi</a:t>
            </a:r>
            <a:r>
              <a:rPr lang="en" sz="1800">
                <a:solidFill>
                  <a:schemeClr val="accent5"/>
                </a:solidFill>
                <a:latin typeface="Montserrat Medium"/>
                <a:ea typeface="Montserrat Medium"/>
                <a:cs typeface="Montserrat Medium"/>
                <a:sym typeface="Montserrat Medium"/>
              </a:rPr>
              <a:t>.</a:t>
            </a:r>
            <a:endParaRPr sz="1800">
              <a:solidFill>
                <a:schemeClr val="accent5"/>
              </a:solidFill>
              <a:latin typeface="Montserrat Medium"/>
              <a:ea typeface="Montserrat Medium"/>
              <a:cs typeface="Montserrat Medium"/>
              <a:sym typeface="Montserrat Medium"/>
            </a:endParaRPr>
          </a:p>
        </p:txBody>
      </p:sp>
      <p:pic>
        <p:nvPicPr>
          <p:cNvPr descr="Official photo of Speaker Nancy Pelosi in 2019.jpg" id="244" name="Google Shape;244;p15"/>
          <p:cNvPicPr preferRelativeResize="0"/>
          <p:nvPr/>
        </p:nvPicPr>
        <p:blipFill rotWithShape="1">
          <a:blip r:embed="rId3">
            <a:alphaModFix/>
          </a:blip>
          <a:srcRect b="0" l="0" r="0" t="0"/>
          <a:stretch/>
        </p:blipFill>
        <p:spPr>
          <a:xfrm>
            <a:off x="3524250" y="2524125"/>
            <a:ext cx="2095500" cy="2619375"/>
          </a:xfrm>
          <a:prstGeom prst="rect">
            <a:avLst/>
          </a:prstGeom>
          <a:noFill/>
          <a:ln>
            <a:noFill/>
          </a:ln>
        </p:spPr>
      </p:pic>
      <p:sp>
        <p:nvSpPr>
          <p:cNvPr id="245" name="Google Shape;245;p15"/>
          <p:cNvSpPr txBox="1"/>
          <p:nvPr/>
        </p:nvSpPr>
        <p:spPr>
          <a:xfrm>
            <a:off x="6456250" y="4685725"/>
            <a:ext cx="2688000" cy="4437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#12</a:t>
            </a:r>
            <a:endParaRPr b="0" i="0" sz="15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49" name="Shape 249"/>
        <p:cNvGrpSpPr/>
        <p:nvPr/>
      </p:nvGrpSpPr>
      <p:grpSpPr>
        <a:xfrm>
          <a:off x="0" y="0"/>
          <a:ext cx="0" cy="0"/>
          <a:chOff x="0" y="0"/>
          <a:chExt cx="0" cy="0"/>
        </a:xfrm>
      </p:grpSpPr>
      <p:sp>
        <p:nvSpPr>
          <p:cNvPr id="250" name="Google Shape;250;p16"/>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House of Representatives - Iowa</a:t>
            </a:r>
            <a:endParaRPr sz="3300">
              <a:solidFill>
                <a:schemeClr val="accent3"/>
              </a:solidFill>
              <a:latin typeface="Montserrat Medium"/>
              <a:ea typeface="Montserrat Medium"/>
              <a:cs typeface="Montserrat Medium"/>
              <a:sym typeface="Montserrat Medium"/>
            </a:endParaRPr>
          </a:p>
        </p:txBody>
      </p:sp>
      <p:sp>
        <p:nvSpPr>
          <p:cNvPr id="251" name="Google Shape;251;p16"/>
          <p:cNvSpPr txBox="1"/>
          <p:nvPr>
            <p:ph idx="1" type="body"/>
          </p:nvPr>
        </p:nvSpPr>
        <p:spPr>
          <a:xfrm>
            <a:off x="1085850" y="768450"/>
            <a:ext cx="3615000" cy="111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Iowa has 4 congressional districts, meaning we have 4 representatives. </a:t>
            </a:r>
            <a:endParaRPr sz="1800">
              <a:solidFill>
                <a:schemeClr val="accent5"/>
              </a:solidFill>
              <a:latin typeface="Montserrat Medium"/>
              <a:ea typeface="Montserrat Medium"/>
              <a:cs typeface="Montserrat Medium"/>
              <a:sym typeface="Montserrat Medium"/>
            </a:endParaRPr>
          </a:p>
        </p:txBody>
      </p:sp>
      <p:pic>
        <p:nvPicPr>
          <p:cNvPr id="252" name="Google Shape;252;p16"/>
          <p:cNvPicPr preferRelativeResize="0"/>
          <p:nvPr/>
        </p:nvPicPr>
        <p:blipFill rotWithShape="1">
          <a:blip r:embed="rId3">
            <a:alphaModFix/>
          </a:blip>
          <a:srcRect b="0" l="0" r="0" t="0"/>
          <a:stretch/>
        </p:blipFill>
        <p:spPr>
          <a:xfrm>
            <a:off x="5688175" y="971298"/>
            <a:ext cx="3254851" cy="2514449"/>
          </a:xfrm>
          <a:prstGeom prst="rect">
            <a:avLst/>
          </a:prstGeom>
          <a:noFill/>
          <a:ln>
            <a:noFill/>
          </a:ln>
        </p:spPr>
      </p:pic>
      <p:sp>
        <p:nvSpPr>
          <p:cNvPr id="253" name="Google Shape;253;p16"/>
          <p:cNvSpPr txBox="1"/>
          <p:nvPr>
            <p:ph idx="1" type="body"/>
          </p:nvPr>
        </p:nvSpPr>
        <p:spPr>
          <a:xfrm>
            <a:off x="1085850" y="1886250"/>
            <a:ext cx="3615000" cy="20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These representatives are:</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Ashley Hinson</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Mariannette Miller-Meeks</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Cindy Axne</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Randy Feenstra</a:t>
            </a:r>
            <a:endParaRPr sz="1800">
              <a:solidFill>
                <a:schemeClr val="accent5"/>
              </a:solidFill>
              <a:latin typeface="Montserrat Medium"/>
              <a:ea typeface="Montserrat Medium"/>
              <a:cs typeface="Montserrat Medium"/>
              <a:sym typeface="Montserrat Medium"/>
            </a:endParaRPr>
          </a:p>
        </p:txBody>
      </p:sp>
      <p:sp>
        <p:nvSpPr>
          <p:cNvPr id="254" name="Google Shape;254;p16"/>
          <p:cNvSpPr txBox="1"/>
          <p:nvPr/>
        </p:nvSpPr>
        <p:spPr>
          <a:xfrm>
            <a:off x="1085850" y="3924950"/>
            <a:ext cx="51336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accent5"/>
                </a:solidFill>
                <a:latin typeface="Montserrat Medium"/>
                <a:ea typeface="Montserrat Medium"/>
                <a:cs typeface="Montserrat Medium"/>
                <a:sym typeface="Montserrat Medium"/>
              </a:rPr>
              <a:t>Mariannette Miller-Meeks</a:t>
            </a:r>
            <a:r>
              <a:rPr b="0" i="0" lang="en" sz="1800" u="none" cap="none" strike="noStrike">
                <a:solidFill>
                  <a:schemeClr val="accent5"/>
                </a:solidFill>
                <a:latin typeface="Montserrat Medium"/>
                <a:ea typeface="Montserrat Medium"/>
                <a:cs typeface="Montserrat Medium"/>
                <a:sym typeface="Montserrat Medium"/>
              </a:rPr>
              <a:t> represents District 2.</a:t>
            </a:r>
            <a:endParaRPr b="0" i="0" sz="1800" u="none" cap="none" strike="noStrike">
              <a:solidFill>
                <a:schemeClr val="accent5"/>
              </a:solidFill>
              <a:latin typeface="Montserrat Medium"/>
              <a:ea typeface="Montserrat Medium"/>
              <a:cs typeface="Montserrat Medium"/>
              <a:sym typeface="Montserrat Medium"/>
            </a:endParaRPr>
          </a:p>
        </p:txBody>
      </p:sp>
      <p:pic>
        <p:nvPicPr>
          <p:cNvPr descr="Mariannette Miller-Meeks - Ballotpedia" id="255" name="Google Shape;255;p16"/>
          <p:cNvPicPr preferRelativeResize="0"/>
          <p:nvPr/>
        </p:nvPicPr>
        <p:blipFill rotWithShape="1">
          <a:blip r:embed="rId4">
            <a:alphaModFix/>
          </a:blip>
          <a:srcRect b="0" l="0" r="0" t="0"/>
          <a:stretch/>
        </p:blipFill>
        <p:spPr>
          <a:xfrm>
            <a:off x="5688175" y="3674813"/>
            <a:ext cx="904275" cy="13595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1000"/>
                                        <p:tgtEl>
                                          <p:spTgt spid="252"/>
                                        </p:tgtEl>
                                        <p:attrNameLst>
                                          <p:attrName>ppt_w</p:attrName>
                                        </p:attrNameLst>
                                      </p:cBhvr>
                                      <p:tavLst>
                                        <p:tav fmla="" tm="0">
                                          <p:val>
                                            <p:strVal val="0"/>
                                          </p:val>
                                        </p:tav>
                                        <p:tav fmla="" tm="100000">
                                          <p:val>
                                            <p:strVal val="#ppt_w"/>
                                          </p:val>
                                        </p:tav>
                                      </p:tavLst>
                                    </p:anim>
                                    <p:anim calcmode="lin" valueType="num">
                                      <p:cBhvr additive="base">
                                        <p:cTn dur="1000"/>
                                        <p:tgtEl>
                                          <p:spTgt spid="2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9" name="Shape 259"/>
        <p:cNvGrpSpPr/>
        <p:nvPr/>
      </p:nvGrpSpPr>
      <p:grpSpPr>
        <a:xfrm>
          <a:off x="0" y="0"/>
          <a:ext cx="0" cy="0"/>
          <a:chOff x="0" y="0"/>
          <a:chExt cx="0" cy="0"/>
        </a:xfrm>
      </p:grpSpPr>
      <p:sp>
        <p:nvSpPr>
          <p:cNvPr id="260" name="Google Shape;260;p17"/>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House of Representatives - Iowa</a:t>
            </a:r>
            <a:endParaRPr sz="3300">
              <a:solidFill>
                <a:schemeClr val="accent3"/>
              </a:solidFill>
              <a:latin typeface="Montserrat Medium"/>
              <a:ea typeface="Montserrat Medium"/>
              <a:cs typeface="Montserrat Medium"/>
              <a:sym typeface="Montserrat Medium"/>
            </a:endParaRPr>
          </a:p>
        </p:txBody>
      </p:sp>
      <p:sp>
        <p:nvSpPr>
          <p:cNvPr id="261" name="Google Shape;261;p17"/>
          <p:cNvSpPr txBox="1"/>
          <p:nvPr>
            <p:ph idx="1" type="body"/>
          </p:nvPr>
        </p:nvSpPr>
        <p:spPr>
          <a:xfrm>
            <a:off x="1085850" y="768450"/>
            <a:ext cx="3615000" cy="111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Iowa has 4 congressional districts, meaning we have 4 representatives. </a:t>
            </a:r>
            <a:endParaRPr sz="1800">
              <a:solidFill>
                <a:schemeClr val="accent5"/>
              </a:solidFill>
              <a:latin typeface="Montserrat Medium"/>
              <a:ea typeface="Montserrat Medium"/>
              <a:cs typeface="Montserrat Medium"/>
              <a:sym typeface="Montserrat Medium"/>
            </a:endParaRPr>
          </a:p>
        </p:txBody>
      </p:sp>
      <p:sp>
        <p:nvSpPr>
          <p:cNvPr id="262" name="Google Shape;262;p17"/>
          <p:cNvSpPr txBox="1"/>
          <p:nvPr/>
        </p:nvSpPr>
        <p:spPr>
          <a:xfrm>
            <a:off x="0" y="4699800"/>
            <a:ext cx="2688000" cy="443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#13</a:t>
            </a:r>
            <a:endParaRPr b="0" i="0" sz="1500" u="none" cap="none" strike="noStrike">
              <a:solidFill>
                <a:schemeClr val="dk1"/>
              </a:solidFill>
              <a:latin typeface="Montserrat Medium"/>
              <a:ea typeface="Montserrat Medium"/>
              <a:cs typeface="Montserrat Medium"/>
              <a:sym typeface="Montserrat Medium"/>
            </a:endParaRPr>
          </a:p>
        </p:txBody>
      </p:sp>
      <p:sp>
        <p:nvSpPr>
          <p:cNvPr id="263" name="Google Shape;263;p17"/>
          <p:cNvSpPr txBox="1"/>
          <p:nvPr/>
        </p:nvSpPr>
        <p:spPr>
          <a:xfrm>
            <a:off x="1085850" y="3924950"/>
            <a:ext cx="51336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lang="en" sz="1800" u="sng">
                <a:solidFill>
                  <a:schemeClr val="accent5"/>
                </a:solidFill>
                <a:latin typeface="Montserrat Medium"/>
                <a:ea typeface="Montserrat Medium"/>
                <a:cs typeface="Montserrat Medium"/>
                <a:sym typeface="Montserrat Medium"/>
              </a:rPr>
              <a:t>Mariannette Miller-Meeks</a:t>
            </a:r>
            <a:r>
              <a:rPr b="0" i="0" lang="en" sz="1800" u="none" cap="none" strike="noStrike">
                <a:solidFill>
                  <a:schemeClr val="accent5"/>
                </a:solidFill>
                <a:latin typeface="Montserrat Medium"/>
                <a:ea typeface="Montserrat Medium"/>
                <a:cs typeface="Montserrat Medium"/>
                <a:sym typeface="Montserrat Medium"/>
              </a:rPr>
              <a:t> represents District 2.</a:t>
            </a:r>
            <a:endParaRPr b="0" i="0" sz="1800" u="none" cap="none" strike="noStrike">
              <a:solidFill>
                <a:schemeClr val="accent5"/>
              </a:solidFill>
              <a:latin typeface="Montserrat Medium"/>
              <a:ea typeface="Montserrat Medium"/>
              <a:cs typeface="Montserrat Medium"/>
              <a:sym typeface="Montserrat Medium"/>
            </a:endParaRPr>
          </a:p>
        </p:txBody>
      </p:sp>
      <p:pic>
        <p:nvPicPr>
          <p:cNvPr id="264" name="Google Shape;264;p17"/>
          <p:cNvPicPr preferRelativeResize="0"/>
          <p:nvPr/>
        </p:nvPicPr>
        <p:blipFill rotWithShape="1">
          <a:blip r:embed="rId3">
            <a:alphaModFix/>
          </a:blip>
          <a:srcRect b="0" l="0" r="0" t="0"/>
          <a:stretch/>
        </p:blipFill>
        <p:spPr>
          <a:xfrm>
            <a:off x="5688175" y="971298"/>
            <a:ext cx="3254851" cy="2514449"/>
          </a:xfrm>
          <a:prstGeom prst="rect">
            <a:avLst/>
          </a:prstGeom>
          <a:noFill/>
          <a:ln>
            <a:noFill/>
          </a:ln>
        </p:spPr>
      </p:pic>
      <p:pic>
        <p:nvPicPr>
          <p:cNvPr descr="Mariannette Miller-Meeks - Ballotpedia" id="265" name="Google Shape;265;p17"/>
          <p:cNvPicPr preferRelativeResize="0"/>
          <p:nvPr/>
        </p:nvPicPr>
        <p:blipFill rotWithShape="1">
          <a:blip r:embed="rId4">
            <a:alphaModFix/>
          </a:blip>
          <a:srcRect b="0" l="0" r="0" t="0"/>
          <a:stretch/>
        </p:blipFill>
        <p:spPr>
          <a:xfrm>
            <a:off x="5688175" y="3674813"/>
            <a:ext cx="904275" cy="1359531"/>
          </a:xfrm>
          <a:prstGeom prst="rect">
            <a:avLst/>
          </a:prstGeom>
          <a:noFill/>
          <a:ln>
            <a:noFill/>
          </a:ln>
        </p:spPr>
      </p:pic>
      <p:sp>
        <p:nvSpPr>
          <p:cNvPr id="266" name="Google Shape;266;p17"/>
          <p:cNvSpPr txBox="1"/>
          <p:nvPr>
            <p:ph idx="1" type="body"/>
          </p:nvPr>
        </p:nvSpPr>
        <p:spPr>
          <a:xfrm>
            <a:off x="1085850" y="1886250"/>
            <a:ext cx="3615000" cy="202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These representatives are:</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Ashley Hinson</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Mariannette Miller-Meeks</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Cindy Axne</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Randy Feenstra</a:t>
            </a:r>
            <a:endParaRPr sz="1800">
              <a:solidFill>
                <a:schemeClr val="accent5"/>
              </a:solidFill>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8"/>
          <p:cNvSpPr txBox="1"/>
          <p:nvPr>
            <p:ph type="title"/>
          </p:nvPr>
        </p:nvSpPr>
        <p:spPr>
          <a:xfrm>
            <a:off x="284425" y="1997400"/>
            <a:ext cx="5318700" cy="114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latin typeface="Montserrat Medium"/>
                <a:ea typeface="Montserrat Medium"/>
                <a:cs typeface="Montserrat Medium"/>
                <a:sym typeface="Montserrat Medium"/>
              </a:rPr>
              <a:t>The Judicial Branch</a:t>
            </a:r>
            <a:endParaRPr sz="3600">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75" name="Shape 275"/>
        <p:cNvGrpSpPr/>
        <p:nvPr/>
      </p:nvGrpSpPr>
      <p:grpSpPr>
        <a:xfrm>
          <a:off x="0" y="0"/>
          <a:ext cx="0" cy="0"/>
          <a:chOff x="0" y="0"/>
          <a:chExt cx="0" cy="0"/>
        </a:xfrm>
      </p:grpSpPr>
      <p:sp>
        <p:nvSpPr>
          <p:cNvPr id="276" name="Google Shape;276;p19"/>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Judicial Branch</a:t>
            </a:r>
            <a:endParaRPr sz="3300">
              <a:solidFill>
                <a:schemeClr val="accent3"/>
              </a:solidFill>
              <a:latin typeface="Montserrat Medium"/>
              <a:ea typeface="Montserrat Medium"/>
              <a:cs typeface="Montserrat Medium"/>
              <a:sym typeface="Montserrat Medium"/>
            </a:endParaRPr>
          </a:p>
        </p:txBody>
      </p:sp>
      <p:sp>
        <p:nvSpPr>
          <p:cNvPr id="277" name="Google Shape;277;p19"/>
          <p:cNvSpPr txBox="1"/>
          <p:nvPr>
            <p:ph idx="1" type="body"/>
          </p:nvPr>
        </p:nvSpPr>
        <p:spPr>
          <a:xfrm>
            <a:off x="3512700" y="917850"/>
            <a:ext cx="5631300" cy="15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Judicial Branch of the United States government includes the Supreme Court and the federal courts. These courts review laws, explain laws, and resolve disputes.</a:t>
            </a:r>
            <a:endParaRPr sz="1800">
              <a:solidFill>
                <a:schemeClr val="accent5"/>
              </a:solidFill>
              <a:latin typeface="Montserrat Medium"/>
              <a:ea typeface="Montserrat Medium"/>
              <a:cs typeface="Montserrat Medium"/>
              <a:sym typeface="Montserrat Medium"/>
            </a:endParaRPr>
          </a:p>
        </p:txBody>
      </p:sp>
      <p:sp>
        <p:nvSpPr>
          <p:cNvPr id="278" name="Google Shape;278;p19"/>
          <p:cNvSpPr txBox="1"/>
          <p:nvPr>
            <p:ph idx="1" type="body"/>
          </p:nvPr>
        </p:nvSpPr>
        <p:spPr>
          <a:xfrm>
            <a:off x="3512700" y="3288700"/>
            <a:ext cx="5631300" cy="15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highest court in the United States is the Supreme Court. It is the final judge of cases involving the Constitution.</a:t>
            </a:r>
            <a:endParaRPr sz="1800">
              <a:solidFill>
                <a:schemeClr val="accent5"/>
              </a:solidFill>
              <a:latin typeface="Montserrat Medium"/>
              <a:ea typeface="Montserrat Medium"/>
              <a:cs typeface="Montserrat Medium"/>
              <a:sym typeface="Montserrat Medium"/>
            </a:endParaRPr>
          </a:p>
        </p:txBody>
      </p:sp>
      <p:pic>
        <p:nvPicPr>
          <p:cNvPr descr="government12mumford - &lt;strong&gt;judicial branch&lt;/strong&gt;" id="279" name="Google Shape;279;p19"/>
          <p:cNvPicPr preferRelativeResize="0"/>
          <p:nvPr/>
        </p:nvPicPr>
        <p:blipFill rotWithShape="1">
          <a:blip r:embed="rId3">
            <a:alphaModFix/>
          </a:blip>
          <a:srcRect b="0" l="0" r="0" t="0"/>
          <a:stretch/>
        </p:blipFill>
        <p:spPr>
          <a:xfrm>
            <a:off x="71125" y="1712508"/>
            <a:ext cx="3242400" cy="2397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284425" y="1997400"/>
            <a:ext cx="5318700" cy="114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latin typeface="Montserrat Medium"/>
                <a:ea typeface="Montserrat Medium"/>
                <a:cs typeface="Montserrat Medium"/>
                <a:sym typeface="Montserrat Medium"/>
              </a:rPr>
              <a:t>Three Branches of Government</a:t>
            </a:r>
            <a:endParaRPr sz="3600">
              <a:latin typeface="Montserrat Medium"/>
              <a:ea typeface="Montserrat Medium"/>
              <a:cs typeface="Montserrat Medium"/>
              <a:sym typeface="Montserra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83" name="Shape 283"/>
        <p:cNvGrpSpPr/>
        <p:nvPr/>
      </p:nvGrpSpPr>
      <p:grpSpPr>
        <a:xfrm>
          <a:off x="0" y="0"/>
          <a:ext cx="0" cy="0"/>
          <a:chOff x="0" y="0"/>
          <a:chExt cx="0" cy="0"/>
        </a:xfrm>
      </p:grpSpPr>
      <p:sp>
        <p:nvSpPr>
          <p:cNvPr id="284" name="Google Shape;284;p20"/>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Judicial Branch</a:t>
            </a:r>
            <a:endParaRPr sz="3300">
              <a:solidFill>
                <a:schemeClr val="accent3"/>
              </a:solidFill>
              <a:latin typeface="Montserrat Medium"/>
              <a:ea typeface="Montserrat Medium"/>
              <a:cs typeface="Montserrat Medium"/>
              <a:sym typeface="Montserrat Medium"/>
            </a:endParaRPr>
          </a:p>
        </p:txBody>
      </p:sp>
      <p:sp>
        <p:nvSpPr>
          <p:cNvPr id="285" name="Google Shape;285;p20"/>
          <p:cNvSpPr txBox="1"/>
          <p:nvPr>
            <p:ph idx="1" type="body"/>
          </p:nvPr>
        </p:nvSpPr>
        <p:spPr>
          <a:xfrm>
            <a:off x="3512700" y="917850"/>
            <a:ext cx="5631300" cy="15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Judicial Branch of the United States government includes the Supreme Court and the federal courts. These courts </a:t>
            </a:r>
            <a:r>
              <a:rPr lang="en" sz="1800" u="sng">
                <a:solidFill>
                  <a:schemeClr val="accent5"/>
                </a:solidFill>
                <a:latin typeface="Montserrat Medium"/>
                <a:ea typeface="Montserrat Medium"/>
                <a:cs typeface="Montserrat Medium"/>
                <a:sym typeface="Montserrat Medium"/>
              </a:rPr>
              <a:t>review laws</a:t>
            </a:r>
            <a:r>
              <a:rPr lang="en" sz="1800">
                <a:solidFill>
                  <a:schemeClr val="accent5"/>
                </a:solidFill>
                <a:latin typeface="Montserrat Medium"/>
                <a:ea typeface="Montserrat Medium"/>
                <a:cs typeface="Montserrat Medium"/>
                <a:sym typeface="Montserrat Medium"/>
              </a:rPr>
              <a:t>, </a:t>
            </a:r>
            <a:r>
              <a:rPr lang="en" sz="1800" u="sng">
                <a:solidFill>
                  <a:schemeClr val="accent5"/>
                </a:solidFill>
                <a:latin typeface="Montserrat Medium"/>
                <a:ea typeface="Montserrat Medium"/>
                <a:cs typeface="Montserrat Medium"/>
                <a:sym typeface="Montserrat Medium"/>
              </a:rPr>
              <a:t>explain laws</a:t>
            </a:r>
            <a:r>
              <a:rPr lang="en" sz="1800">
                <a:solidFill>
                  <a:schemeClr val="accent5"/>
                </a:solidFill>
                <a:latin typeface="Montserrat Medium"/>
                <a:ea typeface="Montserrat Medium"/>
                <a:cs typeface="Montserrat Medium"/>
                <a:sym typeface="Montserrat Medium"/>
              </a:rPr>
              <a:t>, and </a:t>
            </a:r>
            <a:r>
              <a:rPr lang="en" sz="1800" u="sng">
                <a:solidFill>
                  <a:schemeClr val="accent5"/>
                </a:solidFill>
                <a:latin typeface="Montserrat Medium"/>
                <a:ea typeface="Montserrat Medium"/>
                <a:cs typeface="Montserrat Medium"/>
                <a:sym typeface="Montserrat Medium"/>
              </a:rPr>
              <a:t>resolve disputes</a:t>
            </a:r>
            <a:r>
              <a:rPr lang="en" sz="1800">
                <a:solidFill>
                  <a:schemeClr val="accent5"/>
                </a:solidFill>
                <a:latin typeface="Montserrat Medium"/>
                <a:ea typeface="Montserrat Medium"/>
                <a:cs typeface="Montserrat Medium"/>
                <a:sym typeface="Montserrat Medium"/>
              </a:rPr>
              <a:t>.</a:t>
            </a:r>
            <a:endParaRPr sz="1800">
              <a:solidFill>
                <a:schemeClr val="accent5"/>
              </a:solidFill>
              <a:latin typeface="Montserrat Medium"/>
              <a:ea typeface="Montserrat Medium"/>
              <a:cs typeface="Montserrat Medium"/>
              <a:sym typeface="Montserrat Medium"/>
            </a:endParaRPr>
          </a:p>
        </p:txBody>
      </p:sp>
      <p:sp>
        <p:nvSpPr>
          <p:cNvPr id="286" name="Google Shape;286;p20"/>
          <p:cNvSpPr txBox="1"/>
          <p:nvPr>
            <p:ph idx="1" type="body"/>
          </p:nvPr>
        </p:nvSpPr>
        <p:spPr>
          <a:xfrm>
            <a:off x="3512700" y="3288700"/>
            <a:ext cx="5631300" cy="15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highest court in the United States is the </a:t>
            </a:r>
            <a:r>
              <a:rPr lang="en" sz="1800" u="sng">
                <a:solidFill>
                  <a:schemeClr val="accent5"/>
                </a:solidFill>
                <a:latin typeface="Montserrat Medium"/>
                <a:ea typeface="Montserrat Medium"/>
                <a:cs typeface="Montserrat Medium"/>
                <a:sym typeface="Montserrat Medium"/>
              </a:rPr>
              <a:t>Supreme Court</a:t>
            </a:r>
            <a:r>
              <a:rPr lang="en" sz="1800">
                <a:solidFill>
                  <a:schemeClr val="accent5"/>
                </a:solidFill>
                <a:latin typeface="Montserrat Medium"/>
                <a:ea typeface="Montserrat Medium"/>
                <a:cs typeface="Montserrat Medium"/>
                <a:sym typeface="Montserrat Medium"/>
              </a:rPr>
              <a:t>. It is the final judge of cases involving the Constitution.</a:t>
            </a:r>
            <a:endParaRPr sz="1800">
              <a:solidFill>
                <a:schemeClr val="accent5"/>
              </a:solidFill>
              <a:latin typeface="Montserrat Medium"/>
              <a:ea typeface="Montserrat Medium"/>
              <a:cs typeface="Montserrat Medium"/>
              <a:sym typeface="Montserrat Medium"/>
            </a:endParaRPr>
          </a:p>
        </p:txBody>
      </p:sp>
      <p:pic>
        <p:nvPicPr>
          <p:cNvPr descr="government12mumford - &lt;strong&gt;judicial branch&lt;/strong&gt;" id="287" name="Google Shape;287;p20"/>
          <p:cNvPicPr preferRelativeResize="0"/>
          <p:nvPr/>
        </p:nvPicPr>
        <p:blipFill rotWithShape="1">
          <a:blip r:embed="rId3">
            <a:alphaModFix/>
          </a:blip>
          <a:srcRect b="0" l="0" r="0" t="0"/>
          <a:stretch/>
        </p:blipFill>
        <p:spPr>
          <a:xfrm>
            <a:off x="71125" y="1712508"/>
            <a:ext cx="3242400" cy="2397300"/>
          </a:xfrm>
          <a:prstGeom prst="rect">
            <a:avLst/>
          </a:prstGeom>
          <a:noFill/>
          <a:ln>
            <a:noFill/>
          </a:ln>
        </p:spPr>
      </p:pic>
      <p:sp>
        <p:nvSpPr>
          <p:cNvPr id="288" name="Google Shape;288;p20"/>
          <p:cNvSpPr txBox="1"/>
          <p:nvPr/>
        </p:nvSpPr>
        <p:spPr>
          <a:xfrm>
            <a:off x="6456250" y="4685725"/>
            <a:ext cx="2688000" cy="4437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#14 and #15</a:t>
            </a:r>
            <a:endParaRPr b="0" i="0" sz="15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2" name="Shape 292"/>
        <p:cNvGrpSpPr/>
        <p:nvPr/>
      </p:nvGrpSpPr>
      <p:grpSpPr>
        <a:xfrm>
          <a:off x="0" y="0"/>
          <a:ext cx="0" cy="0"/>
          <a:chOff x="0" y="0"/>
          <a:chExt cx="0" cy="0"/>
        </a:xfrm>
      </p:grpSpPr>
      <p:sp>
        <p:nvSpPr>
          <p:cNvPr id="293" name="Google Shape;293;p21"/>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Supreme Court</a:t>
            </a:r>
            <a:endParaRPr sz="3300">
              <a:solidFill>
                <a:schemeClr val="accent3"/>
              </a:solidFill>
              <a:latin typeface="Montserrat Medium"/>
              <a:ea typeface="Montserrat Medium"/>
              <a:cs typeface="Montserrat Medium"/>
              <a:sym typeface="Montserrat Medium"/>
            </a:endParaRPr>
          </a:p>
        </p:txBody>
      </p:sp>
      <p:sp>
        <p:nvSpPr>
          <p:cNvPr id="294" name="Google Shape;294;p21"/>
          <p:cNvSpPr txBox="1"/>
          <p:nvPr>
            <p:ph idx="1" type="body"/>
          </p:nvPr>
        </p:nvSpPr>
        <p:spPr>
          <a:xfrm>
            <a:off x="0" y="1206427"/>
            <a:ext cx="4515000" cy="38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Supreme Court is made up of 9 judges, called justices. One serves as the leader, known as the Chief Justice.</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These justices are appointed by the president, and approved by the Senate.</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Supreme Court decides cases based on the Constitution, and their decision is final.</a:t>
            </a:r>
            <a:endParaRPr sz="1800">
              <a:solidFill>
                <a:schemeClr val="accent5"/>
              </a:solidFill>
              <a:latin typeface="Montserrat Medium"/>
              <a:ea typeface="Montserrat Medium"/>
              <a:cs typeface="Montserrat Medium"/>
              <a:sym typeface="Montserrat Medium"/>
            </a:endParaRPr>
          </a:p>
        </p:txBody>
      </p:sp>
      <p:pic>
        <p:nvPicPr>
          <p:cNvPr id="295" name="Google Shape;295;p21"/>
          <p:cNvPicPr preferRelativeResize="0"/>
          <p:nvPr/>
        </p:nvPicPr>
        <p:blipFill rotWithShape="1">
          <a:blip r:embed="rId3">
            <a:alphaModFix/>
          </a:blip>
          <a:srcRect b="0" l="0" r="0" t="0"/>
          <a:stretch/>
        </p:blipFill>
        <p:spPr>
          <a:xfrm>
            <a:off x="4634701" y="782223"/>
            <a:ext cx="4364500" cy="2511525"/>
          </a:xfrm>
          <a:prstGeom prst="rect">
            <a:avLst/>
          </a:prstGeom>
          <a:noFill/>
          <a:ln>
            <a:noFill/>
          </a:ln>
        </p:spPr>
      </p:pic>
      <p:pic>
        <p:nvPicPr>
          <p:cNvPr descr="Amy Coney Barrett (Cropped).jpg" id="296" name="Google Shape;296;p21"/>
          <p:cNvPicPr preferRelativeResize="0"/>
          <p:nvPr/>
        </p:nvPicPr>
        <p:blipFill rotWithShape="1">
          <a:blip r:embed="rId4">
            <a:alphaModFix/>
          </a:blip>
          <a:srcRect b="0" l="0" r="0" t="0"/>
          <a:stretch/>
        </p:blipFill>
        <p:spPr>
          <a:xfrm>
            <a:off x="7330725" y="2719775"/>
            <a:ext cx="1606950" cy="2008700"/>
          </a:xfrm>
          <a:prstGeom prst="rect">
            <a:avLst/>
          </a:prstGeom>
          <a:noFill/>
          <a:ln>
            <a:noFill/>
          </a:ln>
        </p:spPr>
      </p:pic>
      <p:sp>
        <p:nvSpPr>
          <p:cNvPr id="297" name="Google Shape;297;p21"/>
          <p:cNvSpPr/>
          <p:nvPr/>
        </p:nvSpPr>
        <p:spPr>
          <a:xfrm>
            <a:off x="6453350" y="1329688"/>
            <a:ext cx="727200" cy="14166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1"/>
          <p:cNvSpPr txBox="1"/>
          <p:nvPr>
            <p:ph idx="1" type="body"/>
          </p:nvPr>
        </p:nvSpPr>
        <p:spPr>
          <a:xfrm>
            <a:off x="4137350" y="3293775"/>
            <a:ext cx="3043200" cy="735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John Roberts Jr. is the Chief Justice.</a:t>
            </a:r>
            <a:endParaRPr sz="1800">
              <a:solidFill>
                <a:schemeClr val="accent5"/>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animEffect filter="fade" transition="in">
                                      <p:cBhvr>
                                        <p:cTn dur="1000"/>
                                        <p:tgtEl>
                                          <p:spTgt spid="2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animEffect filter="fade" transition="in">
                                      <p:cBhvr>
                                        <p:cTn dur="1000"/>
                                        <p:tgtEl>
                                          <p:spTgt spid="2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2" st="2"/>
                                            </p:txEl>
                                          </p:spTgt>
                                        </p:tgtEl>
                                        <p:attrNameLst>
                                          <p:attrName>style.visibility</p:attrName>
                                        </p:attrNameLst>
                                      </p:cBhvr>
                                      <p:to>
                                        <p:strVal val="visible"/>
                                      </p:to>
                                    </p:set>
                                    <p:animEffect filter="fade" transition="in">
                                      <p:cBhvr>
                                        <p:cTn dur="1000"/>
                                        <p:tgtEl>
                                          <p:spTgt spid="2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3" st="3"/>
                                            </p:txEl>
                                          </p:spTgt>
                                        </p:tgtEl>
                                        <p:attrNameLst>
                                          <p:attrName>style.visibility</p:attrName>
                                        </p:attrNameLst>
                                      </p:cBhvr>
                                      <p:to>
                                        <p:strVal val="visible"/>
                                      </p:to>
                                    </p:set>
                                    <p:animEffect filter="fade" transition="in">
                                      <p:cBhvr>
                                        <p:cTn dur="1000"/>
                                        <p:tgtEl>
                                          <p:spTgt spid="2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xEl>
                                              <p:pRg end="4" st="4"/>
                                            </p:txEl>
                                          </p:spTgt>
                                        </p:tgtEl>
                                        <p:attrNameLst>
                                          <p:attrName>style.visibility</p:attrName>
                                        </p:attrNameLst>
                                      </p:cBhvr>
                                      <p:to>
                                        <p:strVal val="visible"/>
                                      </p:to>
                                    </p:set>
                                    <p:animEffect filter="fade" transition="in">
                                      <p:cBhvr>
                                        <p:cTn dur="1000"/>
                                        <p:tgtEl>
                                          <p:spTgt spid="2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1000"/>
                                        <p:tgtEl>
                                          <p:spTgt spid="296"/>
                                        </p:tgtEl>
                                        <p:attrNameLst>
                                          <p:attrName>ppt_w</p:attrName>
                                        </p:attrNameLst>
                                      </p:cBhvr>
                                      <p:tavLst>
                                        <p:tav fmla="" tm="0">
                                          <p:val>
                                            <p:strVal val="0"/>
                                          </p:val>
                                        </p:tav>
                                        <p:tav fmla="" tm="100000">
                                          <p:val>
                                            <p:strVal val="#ppt_w"/>
                                          </p:val>
                                        </p:tav>
                                      </p:tavLst>
                                    </p:anim>
                                    <p:anim calcmode="lin" valueType="num">
                                      <p:cBhvr additive="base">
                                        <p:cTn dur="1000"/>
                                        <p:tgtEl>
                                          <p:spTgt spid="2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02" name="Shape 302"/>
        <p:cNvGrpSpPr/>
        <p:nvPr/>
      </p:nvGrpSpPr>
      <p:grpSpPr>
        <a:xfrm>
          <a:off x="0" y="0"/>
          <a:ext cx="0" cy="0"/>
          <a:chOff x="0" y="0"/>
          <a:chExt cx="0" cy="0"/>
        </a:xfrm>
      </p:grpSpPr>
      <p:sp>
        <p:nvSpPr>
          <p:cNvPr id="303" name="Google Shape;303;p22"/>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Supreme Court</a:t>
            </a:r>
            <a:endParaRPr sz="3300">
              <a:solidFill>
                <a:schemeClr val="accent3"/>
              </a:solidFill>
              <a:latin typeface="Montserrat Medium"/>
              <a:ea typeface="Montserrat Medium"/>
              <a:cs typeface="Montserrat Medium"/>
              <a:sym typeface="Montserrat Medium"/>
            </a:endParaRPr>
          </a:p>
        </p:txBody>
      </p:sp>
      <p:sp>
        <p:nvSpPr>
          <p:cNvPr id="304" name="Google Shape;304;p22"/>
          <p:cNvSpPr txBox="1"/>
          <p:nvPr>
            <p:ph idx="1" type="body"/>
          </p:nvPr>
        </p:nvSpPr>
        <p:spPr>
          <a:xfrm>
            <a:off x="0" y="1206427"/>
            <a:ext cx="4515000" cy="38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Supreme Court is made up of </a:t>
            </a:r>
            <a:r>
              <a:rPr lang="en" sz="1800" u="sng">
                <a:solidFill>
                  <a:schemeClr val="accent5"/>
                </a:solidFill>
                <a:latin typeface="Montserrat Medium"/>
                <a:ea typeface="Montserrat Medium"/>
                <a:cs typeface="Montserrat Medium"/>
                <a:sym typeface="Montserrat Medium"/>
              </a:rPr>
              <a:t>9</a:t>
            </a:r>
            <a:r>
              <a:rPr lang="en" sz="1800">
                <a:solidFill>
                  <a:schemeClr val="accent5"/>
                </a:solidFill>
                <a:latin typeface="Montserrat Medium"/>
                <a:ea typeface="Montserrat Medium"/>
                <a:cs typeface="Montserrat Medium"/>
                <a:sym typeface="Montserrat Medium"/>
              </a:rPr>
              <a:t> judges, called justices. One serves as the leader, known as the Chief Justice.</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These justices are appointed by the president, and approved by the Senate.</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Supreme Court decides cases based on the Constitution, and their decision is final.</a:t>
            </a:r>
            <a:endParaRPr sz="1800">
              <a:solidFill>
                <a:schemeClr val="accent5"/>
              </a:solidFill>
              <a:latin typeface="Montserrat Medium"/>
              <a:ea typeface="Montserrat Medium"/>
              <a:cs typeface="Montserrat Medium"/>
              <a:sym typeface="Montserrat Medium"/>
            </a:endParaRPr>
          </a:p>
        </p:txBody>
      </p:sp>
      <p:pic>
        <p:nvPicPr>
          <p:cNvPr id="305" name="Google Shape;305;p22"/>
          <p:cNvPicPr preferRelativeResize="0"/>
          <p:nvPr/>
        </p:nvPicPr>
        <p:blipFill rotWithShape="1">
          <a:blip r:embed="rId3">
            <a:alphaModFix/>
          </a:blip>
          <a:srcRect b="0" l="0" r="0" t="0"/>
          <a:stretch/>
        </p:blipFill>
        <p:spPr>
          <a:xfrm>
            <a:off x="4634701" y="782223"/>
            <a:ext cx="4364500" cy="2511525"/>
          </a:xfrm>
          <a:prstGeom prst="rect">
            <a:avLst/>
          </a:prstGeom>
          <a:noFill/>
          <a:ln>
            <a:noFill/>
          </a:ln>
        </p:spPr>
      </p:pic>
      <p:pic>
        <p:nvPicPr>
          <p:cNvPr descr="Amy Coney Barrett (Cropped).jpg" id="306" name="Google Shape;306;p22"/>
          <p:cNvPicPr preferRelativeResize="0"/>
          <p:nvPr/>
        </p:nvPicPr>
        <p:blipFill rotWithShape="1">
          <a:blip r:embed="rId4">
            <a:alphaModFix/>
          </a:blip>
          <a:srcRect b="0" l="0" r="0" t="0"/>
          <a:stretch/>
        </p:blipFill>
        <p:spPr>
          <a:xfrm>
            <a:off x="7330725" y="2719775"/>
            <a:ext cx="1606950" cy="2008700"/>
          </a:xfrm>
          <a:prstGeom prst="rect">
            <a:avLst/>
          </a:prstGeom>
          <a:noFill/>
          <a:ln>
            <a:noFill/>
          </a:ln>
        </p:spPr>
      </p:pic>
      <p:sp>
        <p:nvSpPr>
          <p:cNvPr id="307" name="Google Shape;307;p22"/>
          <p:cNvSpPr/>
          <p:nvPr/>
        </p:nvSpPr>
        <p:spPr>
          <a:xfrm>
            <a:off x="6453350" y="1329688"/>
            <a:ext cx="727200" cy="14166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2"/>
          <p:cNvSpPr txBox="1"/>
          <p:nvPr>
            <p:ph idx="1" type="body"/>
          </p:nvPr>
        </p:nvSpPr>
        <p:spPr>
          <a:xfrm>
            <a:off x="4137350" y="3293775"/>
            <a:ext cx="3043200" cy="735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300"/>
              <a:buNone/>
            </a:pPr>
            <a:r>
              <a:rPr lang="en" sz="1800" u="sng">
                <a:solidFill>
                  <a:schemeClr val="accent5"/>
                </a:solidFill>
                <a:latin typeface="Montserrat Medium"/>
                <a:ea typeface="Montserrat Medium"/>
                <a:cs typeface="Montserrat Medium"/>
                <a:sym typeface="Montserrat Medium"/>
              </a:rPr>
              <a:t>John Roberts Jr.</a:t>
            </a:r>
            <a:r>
              <a:rPr lang="en" sz="1800">
                <a:solidFill>
                  <a:schemeClr val="accent5"/>
                </a:solidFill>
                <a:latin typeface="Montserrat Medium"/>
                <a:ea typeface="Montserrat Medium"/>
                <a:cs typeface="Montserrat Medium"/>
                <a:sym typeface="Montserrat Medium"/>
              </a:rPr>
              <a:t> is the Chief Justice.</a:t>
            </a:r>
            <a:endParaRPr sz="1800">
              <a:solidFill>
                <a:schemeClr val="accent5"/>
              </a:solidFill>
              <a:latin typeface="Montserrat Medium"/>
              <a:ea typeface="Montserrat Medium"/>
              <a:cs typeface="Montserrat Medium"/>
              <a:sym typeface="Montserrat Medium"/>
            </a:endParaRPr>
          </a:p>
        </p:txBody>
      </p:sp>
      <p:sp>
        <p:nvSpPr>
          <p:cNvPr id="309" name="Google Shape;309;p22"/>
          <p:cNvSpPr txBox="1"/>
          <p:nvPr/>
        </p:nvSpPr>
        <p:spPr>
          <a:xfrm>
            <a:off x="6456250" y="4685725"/>
            <a:ext cx="2688000" cy="4437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#16 and #17</a:t>
            </a:r>
            <a:endParaRPr b="0" i="0" sz="15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3" name="Shape 313"/>
        <p:cNvGrpSpPr/>
        <p:nvPr/>
      </p:nvGrpSpPr>
      <p:grpSpPr>
        <a:xfrm>
          <a:off x="0" y="0"/>
          <a:ext cx="0" cy="0"/>
          <a:chOff x="0" y="0"/>
          <a:chExt cx="0" cy="0"/>
        </a:xfrm>
      </p:grpSpPr>
      <p:sp>
        <p:nvSpPr>
          <p:cNvPr id="314" name="Google Shape;314;p23"/>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latin typeface="Montserrat Medium"/>
                <a:ea typeface="Montserrat Medium"/>
                <a:cs typeface="Montserrat Medium"/>
                <a:sym typeface="Montserrat Medium"/>
              </a:rPr>
              <a:t>WORKSHEET REVIEW</a:t>
            </a:r>
            <a:endParaRPr sz="3300">
              <a:latin typeface="Montserrat Medium"/>
              <a:ea typeface="Montserrat Medium"/>
              <a:cs typeface="Montserrat Medium"/>
              <a:sym typeface="Montserrat Medium"/>
            </a:endParaRPr>
          </a:p>
        </p:txBody>
      </p:sp>
      <p:sp>
        <p:nvSpPr>
          <p:cNvPr id="315" name="Google Shape;315;p23"/>
          <p:cNvSpPr txBox="1"/>
          <p:nvPr/>
        </p:nvSpPr>
        <p:spPr>
          <a:xfrm>
            <a:off x="0" y="1113000"/>
            <a:ext cx="4593300" cy="3522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 Executive/Legislative/Judicial</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2. Checks and balances/separation of powers</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3. Legislative Branch/Legislature/Congress</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4. House of Representatives and Senate</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5. All the people of their state</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6. 100</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7. 6 years</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8. Chuck Grassley/Joni Ernst</a:t>
            </a:r>
            <a:endParaRPr b="0" i="0" sz="1750" u="none" cap="none" strike="noStrike">
              <a:solidFill>
                <a:schemeClr val="lt1"/>
              </a:solidFill>
              <a:latin typeface="Montserrat Medium"/>
              <a:ea typeface="Montserrat Medium"/>
              <a:cs typeface="Montserrat Medium"/>
              <a:sym typeface="Montserrat Medium"/>
            </a:endParaRPr>
          </a:p>
        </p:txBody>
      </p:sp>
      <p:sp>
        <p:nvSpPr>
          <p:cNvPr id="316" name="Google Shape;316;p23"/>
          <p:cNvSpPr txBox="1"/>
          <p:nvPr/>
        </p:nvSpPr>
        <p:spPr>
          <a:xfrm>
            <a:off x="4593300" y="1418700"/>
            <a:ext cx="4478700" cy="3146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9. 435</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10. Population</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11. 2 years</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12. Nancy Pelosi</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13. </a:t>
            </a:r>
            <a:r>
              <a:rPr lang="en" sz="1750">
                <a:solidFill>
                  <a:schemeClr val="lt1"/>
                </a:solidFill>
                <a:latin typeface="Montserrat Medium"/>
                <a:ea typeface="Montserrat Medium"/>
                <a:cs typeface="Montserrat Medium"/>
                <a:sym typeface="Montserrat Medium"/>
              </a:rPr>
              <a:t>Mariannette Miller-Meeks</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14. Review laws/explain laws/resolve disputes</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15. The Supreme Court</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16. Nine/9</a:t>
            </a:r>
            <a:endParaRPr b="0" i="0" sz="175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1750"/>
              <a:buFont typeface="Arial"/>
              <a:buNone/>
            </a:pPr>
            <a:r>
              <a:rPr b="0" i="0" lang="en" sz="1750" u="none" cap="none" strike="noStrike">
                <a:solidFill>
                  <a:schemeClr val="lt1"/>
                </a:solidFill>
                <a:latin typeface="Montserrat Medium"/>
                <a:ea typeface="Montserrat Medium"/>
                <a:cs typeface="Montserrat Medium"/>
                <a:sym typeface="Montserrat Medium"/>
              </a:rPr>
              <a:t>17. John Roberts/John Roberts Jr.</a:t>
            </a:r>
            <a:endParaRPr b="0" i="0" sz="1750" u="none" cap="none" strike="noStrike">
              <a:solidFill>
                <a:schemeClr val="lt1"/>
              </a:solidFill>
              <a:latin typeface="Montserrat Medium"/>
              <a:ea typeface="Montserrat Medium"/>
              <a:cs typeface="Montserrat Medium"/>
              <a:sym typeface="Montserrat Medium"/>
            </a:endParaRPr>
          </a:p>
        </p:txBody>
      </p:sp>
      <p:sp>
        <p:nvSpPr>
          <p:cNvPr id="317" name="Google Shape;317;p23"/>
          <p:cNvSpPr/>
          <p:nvPr/>
        </p:nvSpPr>
        <p:spPr>
          <a:xfrm>
            <a:off x="6938625" y="623500"/>
            <a:ext cx="1814321" cy="1382499"/>
          </a:xfrm>
          <a:custGeom>
            <a:rect b="b" l="l" r="r" t="t"/>
            <a:pathLst>
              <a:path extrusionOk="0" h="107462" w="124717">
                <a:moveTo>
                  <a:pt x="14290" y="75153"/>
                </a:moveTo>
                <a:lnTo>
                  <a:pt x="34461" y="107462"/>
                </a:lnTo>
                <a:lnTo>
                  <a:pt x="124717" y="16970"/>
                </a:lnTo>
                <a:lnTo>
                  <a:pt x="103930" y="0"/>
                </a:lnTo>
                <a:lnTo>
                  <a:pt x="39113" y="65013"/>
                </a:lnTo>
                <a:lnTo>
                  <a:pt x="20255" y="36749"/>
                </a:lnTo>
                <a:lnTo>
                  <a:pt x="0" y="52729"/>
                </a:lnTo>
                <a:lnTo>
                  <a:pt x="18187" y="81214"/>
                </a:lnTo>
                <a:close/>
              </a:path>
            </a:pathLst>
          </a:custGeom>
          <a:solidFill>
            <a:srgbClr val="00FF00"/>
          </a:solidFill>
          <a:ln cap="flat" cmpd="sng" w="9525">
            <a:solidFill>
              <a:srgbClr val="000000"/>
            </a:solidFill>
            <a:prstDash val="solid"/>
            <a:round/>
            <a:headEnd len="sm" w="sm" type="none"/>
            <a:tailEnd len="sm" w="sm"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animEffect filter="fade" transition="in">
                                      <p:cBhvr>
                                        <p:cTn dur="1000"/>
                                        <p:tgtEl>
                                          <p:spTgt spid="3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animEffect filter="fade" transition="in">
                                      <p:cBhvr>
                                        <p:cTn dur="1000"/>
                                        <p:tgtEl>
                                          <p:spTgt spid="3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animEffect filter="fade" transition="in">
                                      <p:cBhvr>
                                        <p:cTn dur="1000"/>
                                        <p:tgtEl>
                                          <p:spTgt spid="3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3" st="3"/>
                                            </p:txEl>
                                          </p:spTgt>
                                        </p:tgtEl>
                                        <p:attrNameLst>
                                          <p:attrName>style.visibility</p:attrName>
                                        </p:attrNameLst>
                                      </p:cBhvr>
                                      <p:to>
                                        <p:strVal val="visible"/>
                                      </p:to>
                                    </p:set>
                                    <p:animEffect filter="fade" transition="in">
                                      <p:cBhvr>
                                        <p:cTn dur="1000"/>
                                        <p:tgtEl>
                                          <p:spTgt spid="3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4" st="4"/>
                                            </p:txEl>
                                          </p:spTgt>
                                        </p:tgtEl>
                                        <p:attrNameLst>
                                          <p:attrName>style.visibility</p:attrName>
                                        </p:attrNameLst>
                                      </p:cBhvr>
                                      <p:to>
                                        <p:strVal val="visible"/>
                                      </p:to>
                                    </p:set>
                                    <p:animEffect filter="fade" transition="in">
                                      <p:cBhvr>
                                        <p:cTn dur="1000"/>
                                        <p:tgtEl>
                                          <p:spTgt spid="3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5" st="5"/>
                                            </p:txEl>
                                          </p:spTgt>
                                        </p:tgtEl>
                                        <p:attrNameLst>
                                          <p:attrName>style.visibility</p:attrName>
                                        </p:attrNameLst>
                                      </p:cBhvr>
                                      <p:to>
                                        <p:strVal val="visible"/>
                                      </p:to>
                                    </p:set>
                                    <p:animEffect filter="fade" transition="in">
                                      <p:cBhvr>
                                        <p:cTn dur="1000"/>
                                        <p:tgtEl>
                                          <p:spTgt spid="3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6" st="6"/>
                                            </p:txEl>
                                          </p:spTgt>
                                        </p:tgtEl>
                                        <p:attrNameLst>
                                          <p:attrName>style.visibility</p:attrName>
                                        </p:attrNameLst>
                                      </p:cBhvr>
                                      <p:to>
                                        <p:strVal val="visible"/>
                                      </p:to>
                                    </p:set>
                                    <p:animEffect filter="fade" transition="in">
                                      <p:cBhvr>
                                        <p:cTn dur="1000"/>
                                        <p:tgtEl>
                                          <p:spTgt spid="3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7" st="7"/>
                                            </p:txEl>
                                          </p:spTgt>
                                        </p:tgtEl>
                                        <p:attrNameLst>
                                          <p:attrName>style.visibility</p:attrName>
                                        </p:attrNameLst>
                                      </p:cBhvr>
                                      <p:to>
                                        <p:strVal val="visible"/>
                                      </p:to>
                                    </p:set>
                                    <p:animEffect filter="fade" transition="in">
                                      <p:cBhvr>
                                        <p:cTn dur="1000"/>
                                        <p:tgtEl>
                                          <p:spTgt spid="3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1000"/>
                                        <p:tgtEl>
                                          <p:spTgt spid="3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1000"/>
                                        <p:tgtEl>
                                          <p:spTgt spid="3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5" st="5"/>
                                            </p:txEl>
                                          </p:spTgt>
                                        </p:tgtEl>
                                        <p:attrNameLst>
                                          <p:attrName>style.visibility</p:attrName>
                                        </p:attrNameLst>
                                      </p:cBhvr>
                                      <p:to>
                                        <p:strVal val="visible"/>
                                      </p:to>
                                    </p:set>
                                    <p:animEffect filter="fade" transition="in">
                                      <p:cBhvr>
                                        <p:cTn dur="1000"/>
                                        <p:tgtEl>
                                          <p:spTgt spid="3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6" st="6"/>
                                            </p:txEl>
                                          </p:spTgt>
                                        </p:tgtEl>
                                        <p:attrNameLst>
                                          <p:attrName>style.visibility</p:attrName>
                                        </p:attrNameLst>
                                      </p:cBhvr>
                                      <p:to>
                                        <p:strVal val="visible"/>
                                      </p:to>
                                    </p:set>
                                    <p:animEffect filter="fade" transition="in">
                                      <p:cBhvr>
                                        <p:cTn dur="1000"/>
                                        <p:tgtEl>
                                          <p:spTgt spid="31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7" st="7"/>
                                            </p:txEl>
                                          </p:spTgt>
                                        </p:tgtEl>
                                        <p:attrNameLst>
                                          <p:attrName>style.visibility</p:attrName>
                                        </p:attrNameLst>
                                      </p:cBhvr>
                                      <p:to>
                                        <p:strVal val="visible"/>
                                      </p:to>
                                    </p:set>
                                    <p:animEffect filter="fade" transition="in">
                                      <p:cBhvr>
                                        <p:cTn dur="1000"/>
                                        <p:tgtEl>
                                          <p:spTgt spid="31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8" st="8"/>
                                            </p:txEl>
                                          </p:spTgt>
                                        </p:tgtEl>
                                        <p:attrNameLst>
                                          <p:attrName>style.visibility</p:attrName>
                                        </p:attrNameLst>
                                      </p:cBhvr>
                                      <p:to>
                                        <p:strVal val="visible"/>
                                      </p:to>
                                    </p:set>
                                    <p:animEffect filter="fade" transition="in">
                                      <p:cBhvr>
                                        <p:cTn dur="1000"/>
                                        <p:tgtEl>
                                          <p:spTgt spid="31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1" name="Shape 321"/>
        <p:cNvGrpSpPr/>
        <p:nvPr/>
      </p:nvGrpSpPr>
      <p:grpSpPr>
        <a:xfrm>
          <a:off x="0" y="0"/>
          <a:ext cx="0" cy="0"/>
          <a:chOff x="0" y="0"/>
          <a:chExt cx="0" cy="0"/>
        </a:xfrm>
      </p:grpSpPr>
      <p:sp>
        <p:nvSpPr>
          <p:cNvPr id="322" name="Google Shape;322;p24"/>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latin typeface="Montserrat Medium"/>
                <a:ea typeface="Montserrat Medium"/>
                <a:cs typeface="Montserrat Medium"/>
                <a:sym typeface="Montserrat Medium"/>
              </a:rPr>
              <a:t>Dictation Practice</a:t>
            </a:r>
            <a:endParaRPr sz="3300">
              <a:latin typeface="Montserrat Medium"/>
              <a:ea typeface="Montserrat Medium"/>
              <a:cs typeface="Montserrat Medium"/>
              <a:sym typeface="Montserrat Medium"/>
            </a:endParaRPr>
          </a:p>
        </p:txBody>
      </p:sp>
      <p:sp>
        <p:nvSpPr>
          <p:cNvPr id="323" name="Google Shape;323;p24"/>
          <p:cNvSpPr txBox="1"/>
          <p:nvPr/>
        </p:nvSpPr>
        <p:spPr>
          <a:xfrm>
            <a:off x="138150" y="1426275"/>
            <a:ext cx="8867700" cy="31461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There are three branches of the federal government.</a:t>
            </a:r>
            <a:endParaRPr b="0" i="0" sz="24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lt1"/>
              </a:solidFill>
              <a:latin typeface="Montserrat Medium"/>
              <a:ea typeface="Montserrat Medium"/>
              <a:cs typeface="Montserrat Medium"/>
              <a:sym typeface="Montserrat Medium"/>
            </a:endParaRPr>
          </a:p>
          <a:p>
            <a:pPr indent="-381000" lvl="0" marL="4572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We have 100 senators.</a:t>
            </a:r>
            <a:endParaRPr b="0" i="0" sz="24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lt1"/>
              </a:solidFill>
              <a:latin typeface="Montserrat Medium"/>
              <a:ea typeface="Montserrat Medium"/>
              <a:cs typeface="Montserrat Medium"/>
              <a:sym typeface="Montserrat Medium"/>
            </a:endParaRPr>
          </a:p>
          <a:p>
            <a:pPr indent="-381000" lvl="0" marL="4572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The Supreme Court is the highest court in the United States.</a:t>
            </a:r>
            <a:endParaRPr b="0" i="0" sz="2400" u="none" cap="none" strike="noStrike">
              <a:solidFill>
                <a:schemeClr val="lt1"/>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1000"/>
                                        <p:tgtEl>
                                          <p:spTgt spid="3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animEffect filter="fade" transition="in">
                                      <p:cBhvr>
                                        <p:cTn dur="1000"/>
                                        <p:tgtEl>
                                          <p:spTgt spid="3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animEffect filter="fade" transition="in">
                                      <p:cBhvr>
                                        <p:cTn dur="1000"/>
                                        <p:tgtEl>
                                          <p:spTgt spid="3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animEffect filter="fade" transition="in">
                                      <p:cBhvr>
                                        <p:cTn dur="1000"/>
                                        <p:tgtEl>
                                          <p:spTgt spid="3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4" st="4"/>
                                            </p:txEl>
                                          </p:spTgt>
                                        </p:tgtEl>
                                        <p:attrNameLst>
                                          <p:attrName>style.visibility</p:attrName>
                                        </p:attrNameLst>
                                      </p:cBhvr>
                                      <p:to>
                                        <p:strVal val="visible"/>
                                      </p:to>
                                    </p:set>
                                    <p:animEffect filter="fade" transition="in">
                                      <p:cBhvr>
                                        <p:cTn dur="1000"/>
                                        <p:tgtEl>
                                          <p:spTgt spid="32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7" name="Shape 327"/>
        <p:cNvGrpSpPr/>
        <p:nvPr/>
      </p:nvGrpSpPr>
      <p:grpSpPr>
        <a:xfrm>
          <a:off x="0" y="0"/>
          <a:ext cx="0" cy="0"/>
          <a:chOff x="0" y="0"/>
          <a:chExt cx="0" cy="0"/>
        </a:xfrm>
      </p:grpSpPr>
      <p:sp>
        <p:nvSpPr>
          <p:cNvPr id="328" name="Google Shape;328;p25"/>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latin typeface="Montserrat Medium"/>
                <a:ea typeface="Montserrat Medium"/>
                <a:cs typeface="Montserrat Medium"/>
                <a:sym typeface="Montserrat Medium"/>
              </a:rPr>
              <a:t>WHAT TO DO BEFORE NEXT SESSION</a:t>
            </a:r>
            <a:endParaRPr sz="3300">
              <a:latin typeface="Montserrat Medium"/>
              <a:ea typeface="Montserrat Medium"/>
              <a:cs typeface="Montserrat Medium"/>
              <a:sym typeface="Montserrat Medium"/>
            </a:endParaRPr>
          </a:p>
        </p:txBody>
      </p:sp>
      <p:sp>
        <p:nvSpPr>
          <p:cNvPr id="329" name="Google Shape;329;p25"/>
          <p:cNvSpPr txBox="1"/>
          <p:nvPr/>
        </p:nvSpPr>
        <p:spPr>
          <a:xfrm>
            <a:off x="138150" y="1426275"/>
            <a:ext cx="8867700" cy="31461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Writing Practice</a:t>
            </a:r>
            <a:endParaRPr b="0" i="0" sz="2400" u="none" cap="none" strike="noStrike">
              <a:solidFill>
                <a:schemeClr val="lt1"/>
              </a:solidFill>
              <a:latin typeface="Montserrat Medium"/>
              <a:ea typeface="Montserrat Medium"/>
              <a:cs typeface="Montserrat Medium"/>
              <a:sym typeface="Montserrat Medium"/>
            </a:endParaRPr>
          </a:p>
          <a:p>
            <a:pPr indent="-381000" lvl="1" marL="9144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Write out the five sentences</a:t>
            </a:r>
            <a:endParaRPr b="0" i="0" sz="2400" u="none" cap="none" strike="noStrike">
              <a:solidFill>
                <a:schemeClr val="lt1"/>
              </a:solidFill>
              <a:latin typeface="Montserrat Medium"/>
              <a:ea typeface="Montserrat Medium"/>
              <a:cs typeface="Montserrat Medium"/>
              <a:sym typeface="Montserrat Medium"/>
            </a:endParaRPr>
          </a:p>
          <a:p>
            <a:pPr indent="-381000" lvl="1" marL="9144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Practice saying them outloud</a:t>
            </a:r>
            <a:endParaRPr b="0" i="0" sz="2400" u="none" cap="none" strike="noStrike">
              <a:solidFill>
                <a:schemeClr val="lt1"/>
              </a:solidFill>
              <a:latin typeface="Montserrat Medium"/>
              <a:ea typeface="Montserrat Medium"/>
              <a:cs typeface="Montserrat Medium"/>
              <a:sym typeface="Montserrat Medium"/>
            </a:endParaRPr>
          </a:p>
          <a:p>
            <a:pPr indent="-381000" lvl="0" marL="4572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Reading exercise</a:t>
            </a:r>
            <a:endParaRPr b="0" i="0" sz="2400" u="none" cap="none" strike="noStrike">
              <a:solidFill>
                <a:schemeClr val="lt1"/>
              </a:solidFill>
              <a:latin typeface="Montserrat Medium"/>
              <a:ea typeface="Montserrat Medium"/>
              <a:cs typeface="Montserrat Medium"/>
              <a:sym typeface="Montserrat Medium"/>
            </a:endParaRPr>
          </a:p>
          <a:p>
            <a:pPr indent="-381000" lvl="1" marL="9144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Practice Reading “U.S. Government: The Legislature”</a:t>
            </a:r>
            <a:endParaRPr b="0" i="0" sz="2400" u="none" cap="none" strike="noStrike">
              <a:solidFill>
                <a:schemeClr val="lt1"/>
              </a:solidFill>
              <a:latin typeface="Montserrat Medium"/>
              <a:ea typeface="Montserrat Medium"/>
              <a:cs typeface="Montserrat Medium"/>
              <a:sym typeface="Montserrat Medium"/>
            </a:endParaRPr>
          </a:p>
          <a:p>
            <a:pPr indent="-381000" lvl="2" marL="1371600" marR="0" rtl="0" algn="l">
              <a:lnSpc>
                <a:spcPct val="115000"/>
              </a:lnSpc>
              <a:spcBef>
                <a:spcPts val="0"/>
              </a:spcBef>
              <a:spcAft>
                <a:spcPts val="0"/>
              </a:spcAft>
              <a:buClr>
                <a:schemeClr val="lt1"/>
              </a:buClr>
              <a:buSzPts val="2400"/>
              <a:buFont typeface="Montserrat Medium"/>
              <a:buChar char="■"/>
            </a:pPr>
            <a:r>
              <a:rPr b="0" i="0" lang="en" sz="2400" u="none" cap="none" strike="noStrike">
                <a:solidFill>
                  <a:schemeClr val="lt1"/>
                </a:solidFill>
                <a:latin typeface="Montserrat Medium"/>
                <a:ea typeface="Montserrat Medium"/>
                <a:cs typeface="Montserrat Medium"/>
                <a:sym typeface="Montserrat Medium"/>
              </a:rPr>
              <a:t>Read out loud!!</a:t>
            </a:r>
            <a:endParaRPr b="0" i="0" sz="2400" u="none" cap="none" strike="noStrik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3" name="Shape 333"/>
        <p:cNvGrpSpPr/>
        <p:nvPr/>
      </p:nvGrpSpPr>
      <p:grpSpPr>
        <a:xfrm>
          <a:off x="0" y="0"/>
          <a:ext cx="0" cy="0"/>
          <a:chOff x="0" y="0"/>
          <a:chExt cx="0" cy="0"/>
        </a:xfrm>
      </p:grpSpPr>
      <p:sp>
        <p:nvSpPr>
          <p:cNvPr id="334" name="Google Shape;334;p26"/>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latin typeface="Montserrat Medium"/>
                <a:ea typeface="Montserrat Medium"/>
                <a:cs typeface="Montserrat Medium"/>
                <a:sym typeface="Montserrat Medium"/>
              </a:rPr>
              <a:t>NEXT CLASS -- The Executive Branch</a:t>
            </a:r>
            <a:endParaRPr sz="3300">
              <a:latin typeface="Montserrat Medium"/>
              <a:ea typeface="Montserrat Medium"/>
              <a:cs typeface="Montserrat Medium"/>
              <a:sym typeface="Montserrat Medium"/>
            </a:endParaRPr>
          </a:p>
        </p:txBody>
      </p:sp>
      <p:pic>
        <p:nvPicPr>
          <p:cNvPr id="335" name="Google Shape;335;p26"/>
          <p:cNvPicPr preferRelativeResize="0"/>
          <p:nvPr/>
        </p:nvPicPr>
        <p:blipFill rotWithShape="1">
          <a:blip r:embed="rId3">
            <a:alphaModFix/>
          </a:blip>
          <a:srcRect b="0" l="0" r="0" t="0"/>
          <a:stretch/>
        </p:blipFill>
        <p:spPr>
          <a:xfrm>
            <a:off x="2551200" y="950762"/>
            <a:ext cx="4041575" cy="4038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9" name="Shape 339"/>
        <p:cNvGrpSpPr/>
        <p:nvPr/>
      </p:nvGrpSpPr>
      <p:grpSpPr>
        <a:xfrm>
          <a:off x="0" y="0"/>
          <a:ext cx="0" cy="0"/>
          <a:chOff x="0" y="0"/>
          <a:chExt cx="0" cy="0"/>
        </a:xfrm>
      </p:grpSpPr>
      <p:sp>
        <p:nvSpPr>
          <p:cNvPr id="340" name="Google Shape;340;p27"/>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latin typeface="Montserrat Medium"/>
                <a:ea typeface="Montserrat Medium"/>
                <a:cs typeface="Montserrat Medium"/>
                <a:sym typeface="Montserrat Medium"/>
              </a:rPr>
              <a:t>IF YOU HAVE ANY QUESTIONS</a:t>
            </a:r>
            <a:endParaRPr sz="3300">
              <a:latin typeface="Montserrat Medium"/>
              <a:ea typeface="Montserrat Medium"/>
              <a:cs typeface="Montserrat Medium"/>
              <a:sym typeface="Montserrat Medium"/>
            </a:endParaRPr>
          </a:p>
        </p:txBody>
      </p:sp>
      <p:sp>
        <p:nvSpPr>
          <p:cNvPr id="341" name="Google Shape;341;p27"/>
          <p:cNvSpPr txBox="1"/>
          <p:nvPr/>
        </p:nvSpPr>
        <p:spPr>
          <a:xfrm>
            <a:off x="138150" y="1426275"/>
            <a:ext cx="8867700" cy="3146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chemeClr val="lt1"/>
                </a:solidFill>
                <a:latin typeface="Montserrat Medium"/>
                <a:ea typeface="Montserrat Medium"/>
                <a:cs typeface="Montserrat Medium"/>
                <a:sym typeface="Montserrat Medium"/>
              </a:rPr>
              <a:t>Call the Columbus Junction Public Library: </a:t>
            </a:r>
            <a:r>
              <a:rPr b="0" i="0" lang="en" sz="2400" u="sng" cap="none" strike="noStrike">
                <a:solidFill>
                  <a:schemeClr val="lt1"/>
                </a:solidFill>
                <a:latin typeface="Montserrat Medium"/>
                <a:ea typeface="Montserrat Medium"/>
                <a:cs typeface="Montserrat Medium"/>
                <a:sym typeface="Montserrat Medium"/>
              </a:rPr>
              <a:t>319-728-7972</a:t>
            </a:r>
            <a:endParaRPr b="0" i="0" sz="24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chemeClr val="lt1"/>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chemeClr val="lt1"/>
                </a:solidFill>
                <a:latin typeface="Montserrat Medium"/>
                <a:ea typeface="Montserrat Medium"/>
                <a:cs typeface="Montserrat Medium"/>
                <a:sym typeface="Montserrat Medium"/>
              </a:rPr>
              <a:t>Email Mandy Grimm at: </a:t>
            </a:r>
            <a:r>
              <a:rPr b="0" i="0" lang="en" sz="2400" u="sng" cap="none" strike="noStrike">
                <a:solidFill>
                  <a:schemeClr val="lt1"/>
                </a:solidFill>
                <a:latin typeface="Montserrat Medium"/>
                <a:ea typeface="Montserrat Medium"/>
                <a:cs typeface="Montserrat Medium"/>
                <a:sym typeface="Montserrat Medium"/>
              </a:rPr>
              <a:t>mandy.grimm@columbusjct.lib.ia.us</a:t>
            </a:r>
            <a:endParaRPr b="0" i="0" sz="2400" u="sng" cap="none" strike="noStrik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44" name="Shape 144"/>
        <p:cNvGrpSpPr/>
        <p:nvPr/>
      </p:nvGrpSpPr>
      <p:grpSpPr>
        <a:xfrm>
          <a:off x="0" y="0"/>
          <a:ext cx="0" cy="0"/>
          <a:chOff x="0" y="0"/>
          <a:chExt cx="0" cy="0"/>
        </a:xfrm>
      </p:grpSpPr>
      <p:sp>
        <p:nvSpPr>
          <p:cNvPr id="145" name="Google Shape;145;p3"/>
          <p:cNvSpPr txBox="1"/>
          <p:nvPr>
            <p:ph type="title"/>
          </p:nvPr>
        </p:nvSpPr>
        <p:spPr>
          <a:xfrm>
            <a:off x="391050" y="365300"/>
            <a:ext cx="8361900" cy="91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Three Branches of Government</a:t>
            </a:r>
            <a:endParaRPr sz="3300">
              <a:solidFill>
                <a:schemeClr val="accent3"/>
              </a:solidFill>
              <a:latin typeface="Montserrat Medium"/>
              <a:ea typeface="Montserrat Medium"/>
              <a:cs typeface="Montserrat Medium"/>
              <a:sym typeface="Montserrat Medium"/>
            </a:endParaRPr>
          </a:p>
        </p:txBody>
      </p:sp>
      <p:sp>
        <p:nvSpPr>
          <p:cNvPr id="146" name="Google Shape;146;p3"/>
          <p:cNvSpPr txBox="1"/>
          <p:nvPr>
            <p:ph idx="1" type="body"/>
          </p:nvPr>
        </p:nvSpPr>
        <p:spPr>
          <a:xfrm>
            <a:off x="3029100" y="901263"/>
            <a:ext cx="6114900" cy="418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Constitution divides the government into three branches:</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Executive</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Legislative</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a:solidFill>
                  <a:schemeClr val="accent5"/>
                </a:solidFill>
                <a:latin typeface="Montserrat Medium"/>
                <a:ea typeface="Montserrat Medium"/>
                <a:cs typeface="Montserrat Medium"/>
                <a:sym typeface="Montserrat Medium"/>
              </a:rPr>
              <a:t>Judicial</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Each of the three branches has specific powers. This creates a system called checks and balances, or the separation of powers.</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point of checks and balances/separation of powers is to stop one branch from becoming too powerful.</a:t>
            </a:r>
            <a:endParaRPr sz="1800">
              <a:solidFill>
                <a:schemeClr val="accent5"/>
              </a:solidFill>
              <a:latin typeface="Montserrat Medium"/>
              <a:ea typeface="Montserrat Medium"/>
              <a:cs typeface="Montserrat Medium"/>
              <a:sym typeface="Montserrat Medium"/>
            </a:endParaRPr>
          </a:p>
        </p:txBody>
      </p:sp>
      <p:pic>
        <p:nvPicPr>
          <p:cNvPr id="147" name="Google Shape;147;p3"/>
          <p:cNvPicPr preferRelativeResize="0"/>
          <p:nvPr/>
        </p:nvPicPr>
        <p:blipFill rotWithShape="1">
          <a:blip r:embed="rId3">
            <a:alphaModFix/>
          </a:blip>
          <a:srcRect b="0" l="0" r="0" t="0"/>
          <a:stretch/>
        </p:blipFill>
        <p:spPr>
          <a:xfrm>
            <a:off x="99551" y="1832271"/>
            <a:ext cx="2866074" cy="2319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1000"/>
                                        <p:tgtEl>
                                          <p:spTgt spid="1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1000"/>
                                        <p:tgtEl>
                                          <p:spTgt spid="1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Effect filter="fade" transition="in">
                                      <p:cBhvr>
                                        <p:cTn dur="1000"/>
                                        <p:tgtEl>
                                          <p:spTgt spid="14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animEffect filter="fade" transition="in">
                                      <p:cBhvr>
                                        <p:cTn dur="1000"/>
                                        <p:tgtEl>
                                          <p:spTgt spid="14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1" name="Shape 151"/>
        <p:cNvGrpSpPr/>
        <p:nvPr/>
      </p:nvGrpSpPr>
      <p:grpSpPr>
        <a:xfrm>
          <a:off x="0" y="0"/>
          <a:ext cx="0" cy="0"/>
          <a:chOff x="0" y="0"/>
          <a:chExt cx="0" cy="0"/>
        </a:xfrm>
      </p:grpSpPr>
      <p:sp>
        <p:nvSpPr>
          <p:cNvPr id="152" name="Google Shape;152;p4"/>
          <p:cNvSpPr txBox="1"/>
          <p:nvPr>
            <p:ph type="title"/>
          </p:nvPr>
        </p:nvSpPr>
        <p:spPr>
          <a:xfrm>
            <a:off x="391050" y="365300"/>
            <a:ext cx="8361900" cy="91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Three Branches of Government</a:t>
            </a:r>
            <a:endParaRPr sz="3300">
              <a:solidFill>
                <a:schemeClr val="accent3"/>
              </a:solidFill>
              <a:latin typeface="Montserrat Medium"/>
              <a:ea typeface="Montserrat Medium"/>
              <a:cs typeface="Montserrat Medium"/>
              <a:sym typeface="Montserrat Medium"/>
            </a:endParaRPr>
          </a:p>
        </p:txBody>
      </p:sp>
      <p:sp>
        <p:nvSpPr>
          <p:cNvPr id="153" name="Google Shape;153;p4"/>
          <p:cNvSpPr txBox="1"/>
          <p:nvPr>
            <p:ph idx="1" type="body"/>
          </p:nvPr>
        </p:nvSpPr>
        <p:spPr>
          <a:xfrm>
            <a:off x="3029100" y="901263"/>
            <a:ext cx="6114900" cy="418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Constitution divides the government into three branches:</a:t>
            </a:r>
            <a:endParaRPr sz="1800">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u="sng">
                <a:solidFill>
                  <a:schemeClr val="accent5"/>
                </a:solidFill>
                <a:latin typeface="Montserrat Medium"/>
                <a:ea typeface="Montserrat Medium"/>
                <a:cs typeface="Montserrat Medium"/>
                <a:sym typeface="Montserrat Medium"/>
              </a:rPr>
              <a:t>Executive</a:t>
            </a:r>
            <a:endParaRPr sz="1800" u="sng">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u="sng">
                <a:solidFill>
                  <a:schemeClr val="accent5"/>
                </a:solidFill>
                <a:latin typeface="Montserrat Medium"/>
                <a:ea typeface="Montserrat Medium"/>
                <a:cs typeface="Montserrat Medium"/>
                <a:sym typeface="Montserrat Medium"/>
              </a:rPr>
              <a:t>Legislative</a:t>
            </a:r>
            <a:endParaRPr sz="1800" u="sng">
              <a:solidFill>
                <a:schemeClr val="accent5"/>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chemeClr val="accent5"/>
              </a:buClr>
              <a:buSzPts val="1800"/>
              <a:buFont typeface="Montserrat Medium"/>
              <a:buChar char="●"/>
            </a:pPr>
            <a:r>
              <a:rPr lang="en" sz="1800" u="sng">
                <a:solidFill>
                  <a:schemeClr val="accent5"/>
                </a:solidFill>
                <a:latin typeface="Montserrat Medium"/>
                <a:ea typeface="Montserrat Medium"/>
                <a:cs typeface="Montserrat Medium"/>
                <a:sym typeface="Montserrat Medium"/>
              </a:rPr>
              <a:t>Judicial</a:t>
            </a:r>
            <a:endParaRPr sz="1800" u="sng">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Each of the three branches has specific powers. This creates a system called checks and balances, or the separation of powers.</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point of </a:t>
            </a:r>
            <a:r>
              <a:rPr lang="en" sz="1800" u="sng">
                <a:solidFill>
                  <a:schemeClr val="accent5"/>
                </a:solidFill>
                <a:latin typeface="Montserrat Medium"/>
                <a:ea typeface="Montserrat Medium"/>
                <a:cs typeface="Montserrat Medium"/>
                <a:sym typeface="Montserrat Medium"/>
              </a:rPr>
              <a:t>checks and balances</a:t>
            </a:r>
            <a:r>
              <a:rPr lang="en" sz="1800">
                <a:solidFill>
                  <a:schemeClr val="accent5"/>
                </a:solidFill>
                <a:latin typeface="Montserrat Medium"/>
                <a:ea typeface="Montserrat Medium"/>
                <a:cs typeface="Montserrat Medium"/>
                <a:sym typeface="Montserrat Medium"/>
              </a:rPr>
              <a:t>/</a:t>
            </a:r>
            <a:r>
              <a:rPr lang="en" sz="1800" u="sng">
                <a:solidFill>
                  <a:schemeClr val="accent5"/>
                </a:solidFill>
                <a:latin typeface="Montserrat Medium"/>
                <a:ea typeface="Montserrat Medium"/>
                <a:cs typeface="Montserrat Medium"/>
                <a:sym typeface="Montserrat Medium"/>
              </a:rPr>
              <a:t>separation of powers</a:t>
            </a:r>
            <a:r>
              <a:rPr lang="en" sz="1800">
                <a:solidFill>
                  <a:schemeClr val="accent5"/>
                </a:solidFill>
                <a:latin typeface="Montserrat Medium"/>
                <a:ea typeface="Montserrat Medium"/>
                <a:cs typeface="Montserrat Medium"/>
                <a:sym typeface="Montserrat Medium"/>
              </a:rPr>
              <a:t> is to stop one branch from becoming too powerful.</a:t>
            </a:r>
            <a:endParaRPr sz="1800">
              <a:solidFill>
                <a:schemeClr val="accent5"/>
              </a:solidFill>
              <a:latin typeface="Montserrat Medium"/>
              <a:ea typeface="Montserrat Medium"/>
              <a:cs typeface="Montserrat Medium"/>
              <a:sym typeface="Montserrat Medium"/>
            </a:endParaRPr>
          </a:p>
        </p:txBody>
      </p:sp>
      <p:pic>
        <p:nvPicPr>
          <p:cNvPr id="154" name="Google Shape;154;p4"/>
          <p:cNvPicPr preferRelativeResize="0"/>
          <p:nvPr/>
        </p:nvPicPr>
        <p:blipFill rotWithShape="1">
          <a:blip r:embed="rId3">
            <a:alphaModFix/>
          </a:blip>
          <a:srcRect b="0" l="0" r="0" t="0"/>
          <a:stretch/>
        </p:blipFill>
        <p:spPr>
          <a:xfrm>
            <a:off x="99551" y="1832271"/>
            <a:ext cx="2866074" cy="2319375"/>
          </a:xfrm>
          <a:prstGeom prst="rect">
            <a:avLst/>
          </a:prstGeom>
          <a:noFill/>
          <a:ln>
            <a:noFill/>
          </a:ln>
        </p:spPr>
      </p:pic>
      <p:sp>
        <p:nvSpPr>
          <p:cNvPr id="155" name="Google Shape;155;p4"/>
          <p:cNvSpPr txBox="1"/>
          <p:nvPr/>
        </p:nvSpPr>
        <p:spPr>
          <a:xfrm>
            <a:off x="0" y="4704525"/>
            <a:ext cx="2204100" cy="443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#1 and #2</a:t>
            </a:r>
            <a:endParaRPr b="0" i="0" sz="15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284425" y="1997400"/>
            <a:ext cx="5318700" cy="114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latin typeface="Montserrat Medium"/>
                <a:ea typeface="Montserrat Medium"/>
                <a:cs typeface="Montserrat Medium"/>
                <a:sym typeface="Montserrat Medium"/>
              </a:rPr>
              <a:t>The Legislative Branch</a:t>
            </a:r>
            <a:endParaRPr sz="3600">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4" name="Shape 164"/>
        <p:cNvGrpSpPr/>
        <p:nvPr/>
      </p:nvGrpSpPr>
      <p:grpSpPr>
        <a:xfrm>
          <a:off x="0" y="0"/>
          <a:ext cx="0" cy="0"/>
          <a:chOff x="0" y="0"/>
          <a:chExt cx="0" cy="0"/>
        </a:xfrm>
      </p:grpSpPr>
      <p:sp>
        <p:nvSpPr>
          <p:cNvPr id="165" name="Google Shape;165;p6"/>
          <p:cNvSpPr txBox="1"/>
          <p:nvPr>
            <p:ph type="title"/>
          </p:nvPr>
        </p:nvSpPr>
        <p:spPr>
          <a:xfrm>
            <a:off x="391050" y="365300"/>
            <a:ext cx="8361900" cy="91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Legislative Branch</a:t>
            </a:r>
            <a:endParaRPr sz="3300">
              <a:solidFill>
                <a:schemeClr val="accent3"/>
              </a:solidFill>
              <a:latin typeface="Montserrat Medium"/>
              <a:ea typeface="Montserrat Medium"/>
              <a:cs typeface="Montserrat Medium"/>
              <a:sym typeface="Montserrat Medium"/>
            </a:endParaRPr>
          </a:p>
        </p:txBody>
      </p:sp>
      <p:sp>
        <p:nvSpPr>
          <p:cNvPr id="166" name="Google Shape;166;p6"/>
          <p:cNvSpPr txBox="1"/>
          <p:nvPr>
            <p:ph idx="1" type="body"/>
          </p:nvPr>
        </p:nvSpPr>
        <p:spPr>
          <a:xfrm>
            <a:off x="0" y="1469450"/>
            <a:ext cx="4294800" cy="33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Legislative Branch is also known as the Legislature or Congress. This branch of the government makes federal laws.</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Legislative Branch is made up of two parts: the House of Representatives and the Senate. They meet at the Capitol Building in Washington D.C.</a:t>
            </a:r>
            <a:endParaRPr sz="1800">
              <a:solidFill>
                <a:schemeClr val="accent5"/>
              </a:solidFill>
              <a:latin typeface="Montserrat Medium"/>
              <a:ea typeface="Montserrat Medium"/>
              <a:cs typeface="Montserrat Medium"/>
              <a:sym typeface="Montserrat Medium"/>
            </a:endParaRPr>
          </a:p>
        </p:txBody>
      </p:sp>
      <p:pic>
        <p:nvPicPr>
          <p:cNvPr descr="Budgets, Budgets, Budgets …. A Congressional Budget Idea ..." id="167" name="Google Shape;167;p6"/>
          <p:cNvPicPr preferRelativeResize="0"/>
          <p:nvPr/>
        </p:nvPicPr>
        <p:blipFill rotWithShape="1">
          <a:blip r:embed="rId3">
            <a:alphaModFix/>
          </a:blip>
          <a:srcRect b="0" l="0" r="0" t="0"/>
          <a:stretch/>
        </p:blipFill>
        <p:spPr>
          <a:xfrm>
            <a:off x="4182800" y="1457697"/>
            <a:ext cx="4745700" cy="2228100"/>
          </a:xfrm>
          <a:prstGeom prst="rect">
            <a:avLst/>
          </a:prstGeom>
          <a:noFill/>
          <a:ln>
            <a:noFill/>
          </a:ln>
        </p:spPr>
      </p:pic>
      <p:sp>
        <p:nvSpPr>
          <p:cNvPr id="168" name="Google Shape;168;p6"/>
          <p:cNvSpPr txBox="1"/>
          <p:nvPr/>
        </p:nvSpPr>
        <p:spPr>
          <a:xfrm>
            <a:off x="4408250" y="3771625"/>
            <a:ext cx="4294800" cy="91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sng" cap="none" strike="noStrike">
                <a:solidFill>
                  <a:schemeClr val="accent1"/>
                </a:solidFill>
                <a:latin typeface="Montserrat"/>
                <a:ea typeface="Montserrat"/>
                <a:cs typeface="Montserrat"/>
                <a:sym typeface="Montserrat"/>
              </a:rPr>
              <a:t>The Legislative Branch = Legislature = Congress = House &amp; Senate</a:t>
            </a:r>
            <a:endParaRPr b="1" i="0" sz="1800" u="sng" cap="none" strike="noStrike">
              <a:solidFill>
                <a:schemeClr val="accen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0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0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0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72" name="Shape 172"/>
        <p:cNvGrpSpPr/>
        <p:nvPr/>
      </p:nvGrpSpPr>
      <p:grpSpPr>
        <a:xfrm>
          <a:off x="0" y="0"/>
          <a:ext cx="0" cy="0"/>
          <a:chOff x="0" y="0"/>
          <a:chExt cx="0" cy="0"/>
        </a:xfrm>
      </p:grpSpPr>
      <p:sp>
        <p:nvSpPr>
          <p:cNvPr id="173" name="Google Shape;173;p7"/>
          <p:cNvSpPr txBox="1"/>
          <p:nvPr>
            <p:ph type="title"/>
          </p:nvPr>
        </p:nvSpPr>
        <p:spPr>
          <a:xfrm>
            <a:off x="391050" y="365300"/>
            <a:ext cx="8361900" cy="91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Legislative Branch</a:t>
            </a:r>
            <a:endParaRPr sz="3300">
              <a:solidFill>
                <a:schemeClr val="accent3"/>
              </a:solidFill>
              <a:latin typeface="Montserrat Medium"/>
              <a:ea typeface="Montserrat Medium"/>
              <a:cs typeface="Montserrat Medium"/>
              <a:sym typeface="Montserrat Medium"/>
            </a:endParaRPr>
          </a:p>
        </p:txBody>
      </p:sp>
      <p:sp>
        <p:nvSpPr>
          <p:cNvPr id="174" name="Google Shape;174;p7"/>
          <p:cNvSpPr txBox="1"/>
          <p:nvPr>
            <p:ph idx="1" type="body"/>
          </p:nvPr>
        </p:nvSpPr>
        <p:spPr>
          <a:xfrm>
            <a:off x="0" y="1469450"/>
            <a:ext cx="4294800" cy="33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a:t>
            </a:r>
            <a:r>
              <a:rPr lang="en" sz="1800" u="sng">
                <a:solidFill>
                  <a:schemeClr val="accent5"/>
                </a:solidFill>
                <a:latin typeface="Montserrat Medium"/>
                <a:ea typeface="Montserrat Medium"/>
                <a:cs typeface="Montserrat Medium"/>
                <a:sym typeface="Montserrat Medium"/>
              </a:rPr>
              <a:t>Legislative Branch</a:t>
            </a:r>
            <a:r>
              <a:rPr lang="en" sz="1800">
                <a:solidFill>
                  <a:schemeClr val="accent5"/>
                </a:solidFill>
                <a:latin typeface="Montserrat Medium"/>
                <a:ea typeface="Montserrat Medium"/>
                <a:cs typeface="Montserrat Medium"/>
                <a:sym typeface="Montserrat Medium"/>
              </a:rPr>
              <a:t> is also known as the </a:t>
            </a:r>
            <a:r>
              <a:rPr lang="en" sz="1800" u="sng">
                <a:solidFill>
                  <a:schemeClr val="accent5"/>
                </a:solidFill>
                <a:latin typeface="Montserrat Medium"/>
                <a:ea typeface="Montserrat Medium"/>
                <a:cs typeface="Montserrat Medium"/>
                <a:sym typeface="Montserrat Medium"/>
              </a:rPr>
              <a:t>Legislature</a:t>
            </a:r>
            <a:r>
              <a:rPr lang="en" sz="1800">
                <a:solidFill>
                  <a:schemeClr val="accent5"/>
                </a:solidFill>
                <a:latin typeface="Montserrat Medium"/>
                <a:ea typeface="Montserrat Medium"/>
                <a:cs typeface="Montserrat Medium"/>
                <a:sym typeface="Montserrat Medium"/>
              </a:rPr>
              <a:t> or </a:t>
            </a:r>
            <a:r>
              <a:rPr lang="en" sz="1800" u="sng">
                <a:solidFill>
                  <a:schemeClr val="accent5"/>
                </a:solidFill>
                <a:latin typeface="Montserrat Medium"/>
                <a:ea typeface="Montserrat Medium"/>
                <a:cs typeface="Montserrat Medium"/>
                <a:sym typeface="Montserrat Medium"/>
              </a:rPr>
              <a:t>Congress</a:t>
            </a:r>
            <a:r>
              <a:rPr lang="en" sz="1800">
                <a:solidFill>
                  <a:schemeClr val="accent5"/>
                </a:solidFill>
                <a:latin typeface="Montserrat Medium"/>
                <a:ea typeface="Montserrat Medium"/>
                <a:cs typeface="Montserrat Medium"/>
                <a:sym typeface="Montserrat Medium"/>
              </a:rPr>
              <a:t>. This branch of the government makes federal laws.</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Legislative Branch is made up of two parts: the </a:t>
            </a:r>
            <a:r>
              <a:rPr lang="en" sz="1800" u="sng">
                <a:solidFill>
                  <a:schemeClr val="accent5"/>
                </a:solidFill>
                <a:latin typeface="Montserrat Medium"/>
                <a:ea typeface="Montserrat Medium"/>
                <a:cs typeface="Montserrat Medium"/>
                <a:sym typeface="Montserrat Medium"/>
              </a:rPr>
              <a:t>House of Representatives</a:t>
            </a:r>
            <a:r>
              <a:rPr lang="en" sz="1800">
                <a:solidFill>
                  <a:schemeClr val="accent5"/>
                </a:solidFill>
                <a:latin typeface="Montserrat Medium"/>
                <a:ea typeface="Montserrat Medium"/>
                <a:cs typeface="Montserrat Medium"/>
                <a:sym typeface="Montserrat Medium"/>
              </a:rPr>
              <a:t> and the </a:t>
            </a:r>
            <a:r>
              <a:rPr lang="en" sz="1800" u="sng">
                <a:solidFill>
                  <a:schemeClr val="accent5"/>
                </a:solidFill>
                <a:latin typeface="Montserrat Medium"/>
                <a:ea typeface="Montserrat Medium"/>
                <a:cs typeface="Montserrat Medium"/>
                <a:sym typeface="Montserrat Medium"/>
              </a:rPr>
              <a:t>Senate</a:t>
            </a:r>
            <a:r>
              <a:rPr lang="en" sz="1800">
                <a:solidFill>
                  <a:schemeClr val="accent5"/>
                </a:solidFill>
                <a:latin typeface="Montserrat Medium"/>
                <a:ea typeface="Montserrat Medium"/>
                <a:cs typeface="Montserrat Medium"/>
                <a:sym typeface="Montserrat Medium"/>
              </a:rPr>
              <a:t>. They meet at the Capitol Building in Washington D.C.</a:t>
            </a:r>
            <a:endParaRPr sz="1800">
              <a:solidFill>
                <a:schemeClr val="accent5"/>
              </a:solidFill>
              <a:latin typeface="Montserrat Medium"/>
              <a:ea typeface="Montserrat Medium"/>
              <a:cs typeface="Montserrat Medium"/>
              <a:sym typeface="Montserrat Medium"/>
            </a:endParaRPr>
          </a:p>
        </p:txBody>
      </p:sp>
      <p:pic>
        <p:nvPicPr>
          <p:cNvPr descr="Budgets, Budgets, Budgets …. A Congressional Budget Idea ..." id="175" name="Google Shape;175;p7"/>
          <p:cNvPicPr preferRelativeResize="0"/>
          <p:nvPr/>
        </p:nvPicPr>
        <p:blipFill rotWithShape="1">
          <a:blip r:embed="rId3">
            <a:alphaModFix/>
          </a:blip>
          <a:srcRect b="0" l="0" r="0" t="0"/>
          <a:stretch/>
        </p:blipFill>
        <p:spPr>
          <a:xfrm>
            <a:off x="4182800" y="1457697"/>
            <a:ext cx="4745700" cy="2228100"/>
          </a:xfrm>
          <a:prstGeom prst="rect">
            <a:avLst/>
          </a:prstGeom>
          <a:noFill/>
          <a:ln>
            <a:noFill/>
          </a:ln>
        </p:spPr>
      </p:pic>
      <p:sp>
        <p:nvSpPr>
          <p:cNvPr id="176" name="Google Shape;176;p7"/>
          <p:cNvSpPr txBox="1"/>
          <p:nvPr/>
        </p:nvSpPr>
        <p:spPr>
          <a:xfrm>
            <a:off x="4408250" y="3771625"/>
            <a:ext cx="4294800" cy="91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sng" cap="none" strike="noStrike">
                <a:solidFill>
                  <a:schemeClr val="accent1"/>
                </a:solidFill>
                <a:latin typeface="Montserrat"/>
                <a:ea typeface="Montserrat"/>
                <a:cs typeface="Montserrat"/>
                <a:sym typeface="Montserrat"/>
              </a:rPr>
              <a:t>The Legislative Branch = Legislature = Congress = House &amp; Senate</a:t>
            </a:r>
            <a:endParaRPr b="1" i="0" sz="1800" u="sng" cap="none" strike="noStrike">
              <a:solidFill>
                <a:schemeClr val="accent1"/>
              </a:solidFill>
              <a:latin typeface="Montserrat"/>
              <a:ea typeface="Montserrat"/>
              <a:cs typeface="Montserrat"/>
              <a:sym typeface="Montserrat"/>
            </a:endParaRPr>
          </a:p>
        </p:txBody>
      </p:sp>
      <p:sp>
        <p:nvSpPr>
          <p:cNvPr id="177" name="Google Shape;177;p7"/>
          <p:cNvSpPr txBox="1"/>
          <p:nvPr/>
        </p:nvSpPr>
        <p:spPr>
          <a:xfrm>
            <a:off x="6939900" y="4685725"/>
            <a:ext cx="2204100" cy="443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#3 and #4</a:t>
            </a:r>
            <a:endParaRPr b="0" i="0" sz="15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81" name="Shape 181"/>
        <p:cNvGrpSpPr/>
        <p:nvPr/>
      </p:nvGrpSpPr>
      <p:grpSpPr>
        <a:xfrm>
          <a:off x="0" y="0"/>
          <a:ext cx="0" cy="0"/>
          <a:chOff x="0" y="0"/>
          <a:chExt cx="0" cy="0"/>
        </a:xfrm>
      </p:grpSpPr>
      <p:sp>
        <p:nvSpPr>
          <p:cNvPr id="182" name="Google Shape;182;p8"/>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Senate</a:t>
            </a:r>
            <a:endParaRPr sz="3300">
              <a:solidFill>
                <a:schemeClr val="accent3"/>
              </a:solidFill>
              <a:latin typeface="Montserrat Medium"/>
              <a:ea typeface="Montserrat Medium"/>
              <a:cs typeface="Montserrat Medium"/>
              <a:sym typeface="Montserrat Medium"/>
            </a:endParaRPr>
          </a:p>
        </p:txBody>
      </p:sp>
      <p:sp>
        <p:nvSpPr>
          <p:cNvPr id="183" name="Google Shape;183;p8"/>
          <p:cNvSpPr txBox="1"/>
          <p:nvPr>
            <p:ph idx="1" type="body"/>
          </p:nvPr>
        </p:nvSpPr>
        <p:spPr>
          <a:xfrm>
            <a:off x="3690300" y="649800"/>
            <a:ext cx="5453700" cy="449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A senator represents all the people of their state. Each state elects 2 senators, for a total of 100 senators.</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To become a senator, you must be at least 30 years old and a United States citizen for at least 9 years. Senators are elected to 6 year terms, and can be re-elected without limit.</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leader of the Senate, and the tie-breaker if necessary, is the Vice President of the United States. The Vice President is Kamala Harris.</a:t>
            </a:r>
            <a:endParaRPr sz="1800">
              <a:solidFill>
                <a:schemeClr val="accent5"/>
              </a:solidFill>
              <a:latin typeface="Montserrat Medium"/>
              <a:ea typeface="Montserrat Medium"/>
              <a:cs typeface="Montserrat Medium"/>
              <a:sym typeface="Montserrat Medium"/>
            </a:endParaRPr>
          </a:p>
        </p:txBody>
      </p:sp>
      <p:pic>
        <p:nvPicPr>
          <p:cNvPr descr="What Kamala Harris thinks about Florida issues: Cuba, disaster funding and  the AIDS epidemic" id="184" name="Google Shape;184;p8"/>
          <p:cNvPicPr preferRelativeResize="0"/>
          <p:nvPr/>
        </p:nvPicPr>
        <p:blipFill rotWithShape="1">
          <a:blip r:embed="rId3">
            <a:alphaModFix/>
          </a:blip>
          <a:srcRect b="0" l="0" r="0" t="0"/>
          <a:stretch/>
        </p:blipFill>
        <p:spPr>
          <a:xfrm>
            <a:off x="298800" y="976825"/>
            <a:ext cx="2592825" cy="383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1000"/>
                                        <p:tgtEl>
                                          <p:spTgt spid="1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animEffect filter="fade" transition="in">
                                      <p:cBhvr>
                                        <p:cTn dur="1000"/>
                                        <p:tgtEl>
                                          <p:spTgt spid="1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0"/>
                                        <p:tgtEl>
                                          <p:spTgt spid="1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88" name="Shape 188"/>
        <p:cNvGrpSpPr/>
        <p:nvPr/>
      </p:nvGrpSpPr>
      <p:grpSpPr>
        <a:xfrm>
          <a:off x="0" y="0"/>
          <a:ext cx="0" cy="0"/>
          <a:chOff x="0" y="0"/>
          <a:chExt cx="0" cy="0"/>
        </a:xfrm>
      </p:grpSpPr>
      <p:sp>
        <p:nvSpPr>
          <p:cNvPr id="189" name="Google Shape;189;p9"/>
          <p:cNvSpPr txBox="1"/>
          <p:nvPr>
            <p:ph type="title"/>
          </p:nvPr>
        </p:nvSpPr>
        <p:spPr>
          <a:xfrm>
            <a:off x="391050" y="109325"/>
            <a:ext cx="8361900" cy="67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3300">
                <a:solidFill>
                  <a:schemeClr val="accent3"/>
                </a:solidFill>
                <a:latin typeface="Montserrat Medium"/>
                <a:ea typeface="Montserrat Medium"/>
                <a:cs typeface="Montserrat Medium"/>
                <a:sym typeface="Montserrat Medium"/>
              </a:rPr>
              <a:t>The Senate</a:t>
            </a:r>
            <a:endParaRPr sz="3300">
              <a:solidFill>
                <a:schemeClr val="accent3"/>
              </a:solidFill>
              <a:latin typeface="Montserrat Medium"/>
              <a:ea typeface="Montserrat Medium"/>
              <a:cs typeface="Montserrat Medium"/>
              <a:sym typeface="Montserrat Medium"/>
            </a:endParaRPr>
          </a:p>
        </p:txBody>
      </p:sp>
      <p:sp>
        <p:nvSpPr>
          <p:cNvPr id="190" name="Google Shape;190;p9"/>
          <p:cNvSpPr txBox="1"/>
          <p:nvPr>
            <p:ph idx="1" type="body"/>
          </p:nvPr>
        </p:nvSpPr>
        <p:spPr>
          <a:xfrm>
            <a:off x="3690300" y="649800"/>
            <a:ext cx="5453700" cy="449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A senator represents </a:t>
            </a:r>
            <a:r>
              <a:rPr lang="en" sz="1800" u="sng">
                <a:solidFill>
                  <a:schemeClr val="accent5"/>
                </a:solidFill>
                <a:latin typeface="Montserrat Medium"/>
                <a:ea typeface="Montserrat Medium"/>
                <a:cs typeface="Montserrat Medium"/>
                <a:sym typeface="Montserrat Medium"/>
              </a:rPr>
              <a:t>all the people of their state</a:t>
            </a:r>
            <a:r>
              <a:rPr lang="en" sz="1800">
                <a:solidFill>
                  <a:schemeClr val="accent5"/>
                </a:solidFill>
                <a:latin typeface="Montserrat Medium"/>
                <a:ea typeface="Montserrat Medium"/>
                <a:cs typeface="Montserrat Medium"/>
                <a:sym typeface="Montserrat Medium"/>
              </a:rPr>
              <a:t>. Each state elects 2 senators, for a total of </a:t>
            </a:r>
            <a:r>
              <a:rPr lang="en" sz="1800" u="sng">
                <a:solidFill>
                  <a:schemeClr val="accent5"/>
                </a:solidFill>
                <a:latin typeface="Montserrat Medium"/>
                <a:ea typeface="Montserrat Medium"/>
                <a:cs typeface="Montserrat Medium"/>
                <a:sym typeface="Montserrat Medium"/>
              </a:rPr>
              <a:t>100</a:t>
            </a:r>
            <a:r>
              <a:rPr lang="en" sz="1800">
                <a:solidFill>
                  <a:schemeClr val="accent5"/>
                </a:solidFill>
                <a:latin typeface="Montserrat Medium"/>
                <a:ea typeface="Montserrat Medium"/>
                <a:cs typeface="Montserrat Medium"/>
                <a:sym typeface="Montserrat Medium"/>
              </a:rPr>
              <a:t> senators.</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To become a senator, you must be at least 30 years old and a United States citizen for at least 9 years. Senators are elected to </a:t>
            </a:r>
            <a:r>
              <a:rPr lang="en" sz="1800" u="sng">
                <a:solidFill>
                  <a:schemeClr val="accent5"/>
                </a:solidFill>
                <a:latin typeface="Montserrat Medium"/>
                <a:ea typeface="Montserrat Medium"/>
                <a:cs typeface="Montserrat Medium"/>
                <a:sym typeface="Montserrat Medium"/>
              </a:rPr>
              <a:t>6 year terms</a:t>
            </a:r>
            <a:r>
              <a:rPr lang="en" sz="1800">
                <a:solidFill>
                  <a:schemeClr val="accent5"/>
                </a:solidFill>
                <a:latin typeface="Montserrat Medium"/>
                <a:ea typeface="Montserrat Medium"/>
                <a:cs typeface="Montserrat Medium"/>
                <a:sym typeface="Montserrat Medium"/>
              </a:rPr>
              <a:t>, and can be re-elected without limit.</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t/>
            </a:r>
            <a:endParaRPr sz="1800">
              <a:solidFill>
                <a:schemeClr val="accent5"/>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SzPts val="1300"/>
              <a:buNone/>
            </a:pPr>
            <a:r>
              <a:rPr lang="en" sz="1800">
                <a:solidFill>
                  <a:schemeClr val="accent5"/>
                </a:solidFill>
                <a:latin typeface="Montserrat Medium"/>
                <a:ea typeface="Montserrat Medium"/>
                <a:cs typeface="Montserrat Medium"/>
                <a:sym typeface="Montserrat Medium"/>
              </a:rPr>
              <a:t>The leader of the Senate, and the tie-breaker if necessary, is the Vice President of the United States. The Vice President is Kamala Harris. </a:t>
            </a:r>
            <a:endParaRPr sz="1800">
              <a:solidFill>
                <a:schemeClr val="accent5"/>
              </a:solidFill>
              <a:latin typeface="Montserrat Medium"/>
              <a:ea typeface="Montserrat Medium"/>
              <a:cs typeface="Montserrat Medium"/>
              <a:sym typeface="Montserrat Medium"/>
            </a:endParaRPr>
          </a:p>
        </p:txBody>
      </p:sp>
      <p:sp>
        <p:nvSpPr>
          <p:cNvPr id="191" name="Google Shape;191;p9"/>
          <p:cNvSpPr txBox="1"/>
          <p:nvPr/>
        </p:nvSpPr>
        <p:spPr>
          <a:xfrm>
            <a:off x="6456250" y="4685725"/>
            <a:ext cx="2688000" cy="443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chemeClr val="dk1"/>
                </a:solidFill>
                <a:latin typeface="Montserrat Medium"/>
                <a:ea typeface="Montserrat Medium"/>
                <a:cs typeface="Montserrat Medium"/>
                <a:sym typeface="Montserrat Medium"/>
              </a:rPr>
              <a:t>Question #5, #6, and #7</a:t>
            </a:r>
            <a:endParaRPr b="0" i="0" sz="1500" u="none" cap="none" strike="noStrike">
              <a:solidFill>
                <a:schemeClr val="dk1"/>
              </a:solidFill>
              <a:latin typeface="Montserrat Medium"/>
              <a:ea typeface="Montserrat Medium"/>
              <a:cs typeface="Montserrat Medium"/>
              <a:sym typeface="Montserrat Medium"/>
            </a:endParaRPr>
          </a:p>
        </p:txBody>
      </p:sp>
      <p:pic>
        <p:nvPicPr>
          <p:cNvPr descr="What Kamala Harris thinks about Florida issues: Cuba, disaster funding and  the AIDS epidemic" id="192" name="Google Shape;192;p9"/>
          <p:cNvPicPr preferRelativeResize="0"/>
          <p:nvPr/>
        </p:nvPicPr>
        <p:blipFill rotWithShape="1">
          <a:blip r:embed="rId3">
            <a:alphaModFix/>
          </a:blip>
          <a:srcRect b="0" l="0" r="0" t="0"/>
          <a:stretch/>
        </p:blipFill>
        <p:spPr>
          <a:xfrm>
            <a:off x="298800" y="976825"/>
            <a:ext cx="2592825" cy="3839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