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Robo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6" roundtripDataSignature="AMtx7mjh/tO5sv72Wx416HE9RZj54Udm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bold.fntdata"/><Relationship Id="rId10" Type="http://schemas.openxmlformats.org/officeDocument/2006/relationships/slide" Target="slides/slide5.xml"/><Relationship Id="rId32" Type="http://schemas.openxmlformats.org/officeDocument/2006/relationships/font" Target="fonts/Roboto-regular.fntdata"/><Relationship Id="rId13" Type="http://schemas.openxmlformats.org/officeDocument/2006/relationships/slide" Target="slides/slide8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7.xml"/><Relationship Id="rId34" Type="http://schemas.openxmlformats.org/officeDocument/2006/relationships/font" Target="fonts/Robo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8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8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8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7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37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3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2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0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0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2" name="Google Shape;22;p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1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7" name="Google Shape;27;p3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3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2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32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3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3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3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33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3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4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3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5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5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35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3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6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6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6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3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2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2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>
                <a:solidFill>
                  <a:schemeClr val="accent4"/>
                </a:solidFill>
              </a:rPr>
              <a:t>Citizenship Class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68" name="Google Shape;68;p1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solidFill>
                  <a:schemeClr val="accent3"/>
                </a:solidFill>
              </a:rPr>
              <a:t>Session 4: The Executive Branch and Iowa Government</a:t>
            </a:r>
            <a:endParaRPr sz="2400">
              <a:solidFill>
                <a:schemeClr val="accent3"/>
              </a:solidFill>
            </a:endParaRPr>
          </a:p>
        </p:txBody>
      </p:sp>
      <p:pic>
        <p:nvPicPr>
          <p:cNvPr id="69" name="Google Shape;6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7025" y="76875"/>
            <a:ext cx="1521650" cy="281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"/>
          <p:cNvPicPr preferRelativeResize="0"/>
          <p:nvPr/>
        </p:nvPicPr>
        <p:blipFill rotWithShape="1">
          <a:blip r:embed="rId4">
            <a:alphaModFix/>
          </a:blip>
          <a:srcRect b="0" l="2067" r="3026" t="0"/>
          <a:stretch/>
        </p:blipFill>
        <p:spPr>
          <a:xfrm>
            <a:off x="5132851" y="3392678"/>
            <a:ext cx="2217693" cy="15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/>
              <a:t>The President and the Vice President</a:t>
            </a:r>
            <a:endParaRPr sz="4000"/>
          </a:p>
        </p:txBody>
      </p:sp>
      <p:pic>
        <p:nvPicPr>
          <p:cNvPr descr="With Biden Victory, Ohio Fails To Pick President For First Time Since 1960  | WOSU Radio" id="137" name="Google Shape;13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850" y="1382200"/>
            <a:ext cx="3654300" cy="306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0"/>
          <p:cNvSpPr txBox="1"/>
          <p:nvPr/>
        </p:nvSpPr>
        <p:spPr>
          <a:xfrm>
            <a:off x="4572000" y="2125300"/>
            <a:ext cx="4352700" cy="15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Currently, </a:t>
            </a: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the President is Joe Biden, and the Vice President is Kamala Harris. They are from the Democratic Party</a:t>
            </a:r>
            <a:r>
              <a:rPr lang="en" sz="2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/>
              <a:t>The President and the Vice President</a:t>
            </a:r>
            <a:endParaRPr sz="4000"/>
          </a:p>
        </p:txBody>
      </p:sp>
      <p:sp>
        <p:nvSpPr>
          <p:cNvPr id="144" name="Google Shape;144;p11"/>
          <p:cNvSpPr txBox="1"/>
          <p:nvPr/>
        </p:nvSpPr>
        <p:spPr>
          <a:xfrm>
            <a:off x="6811775" y="4699800"/>
            <a:ext cx="23322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Question #6, #7, and #8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With Biden Victory, Ohio Fails To Pick President For First Time Since 1960  | WOSU Radio" id="145" name="Google Shape;14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850" y="1382200"/>
            <a:ext cx="3654300" cy="306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1"/>
          <p:cNvSpPr txBox="1"/>
          <p:nvPr/>
        </p:nvSpPr>
        <p:spPr>
          <a:xfrm>
            <a:off x="4572000" y="2125300"/>
            <a:ext cx="4352700" cy="15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Currently, </a:t>
            </a: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the President is </a:t>
            </a:r>
            <a:r>
              <a:rPr b="0" i="0" lang="en" sz="2200" u="sng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Joe Biden</a:t>
            </a: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, and the Vice President is </a:t>
            </a:r>
            <a:r>
              <a:rPr b="0" i="0" lang="en" sz="2200" u="sng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Kamala Harris</a:t>
            </a: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. They are from the </a:t>
            </a:r>
            <a:r>
              <a:rPr b="0" i="0" lang="en" sz="2200" u="sng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Democratic Party</a:t>
            </a:r>
            <a:r>
              <a:rPr lang="en" sz="2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The Cabinet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/>
              <a:t>The Cabinet</a:t>
            </a:r>
            <a:endParaRPr sz="4000"/>
          </a:p>
        </p:txBody>
      </p:sp>
      <p:sp>
        <p:nvSpPr>
          <p:cNvPr id="157" name="Google Shape;157;p13"/>
          <p:cNvSpPr txBox="1"/>
          <p:nvPr/>
        </p:nvSpPr>
        <p:spPr>
          <a:xfrm>
            <a:off x="194275" y="1308325"/>
            <a:ext cx="4251000" cy="3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The Cabinet advises the President. There are 15 cabinet members, plus the Vice President. </a:t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Some cabinet members are the Secretary of State, Secretary of Defense, Secretary of Education, and Secretary of Labor.</a:t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I primi 100 giorni di &lt;strong&gt;Trump&lt;/strong&gt;: “A Mixed Bag” – La Voce di ..." id="158" name="Google Shape;15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500175"/>
            <a:ext cx="4372800" cy="291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/>
              <a:t>The Cabinet</a:t>
            </a:r>
            <a:endParaRPr sz="4000"/>
          </a:p>
        </p:txBody>
      </p:sp>
      <p:sp>
        <p:nvSpPr>
          <p:cNvPr id="164" name="Google Shape;164;p14"/>
          <p:cNvSpPr txBox="1"/>
          <p:nvPr/>
        </p:nvSpPr>
        <p:spPr>
          <a:xfrm>
            <a:off x="194275" y="1308325"/>
            <a:ext cx="4251000" cy="3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The Cabinet </a:t>
            </a:r>
            <a:r>
              <a:rPr b="0" i="0" lang="en" sz="2200" u="sng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advises the President</a:t>
            </a: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. There are 15 cabinet members, plus the Vice President. </a:t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Some cabinet members are the </a:t>
            </a:r>
            <a:r>
              <a:rPr b="0" i="0" lang="en" sz="2200" u="sng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Secretary of State</a:t>
            </a: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b="0" i="0" lang="en" sz="2200" u="sng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Secretary of Defense</a:t>
            </a: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b="0" i="0" lang="en" sz="2200" u="sng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Secretary of Education</a:t>
            </a: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b="0" i="0" lang="en" sz="2200" u="sng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Secretary of Labor</a:t>
            </a: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I primi 100 giorni di &lt;strong&gt;Trump&lt;/strong&gt;: “A Mixed Bag” – La Voce di ..." id="165" name="Google Shape;16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500175"/>
            <a:ext cx="4372800" cy="291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4"/>
          <p:cNvSpPr txBox="1"/>
          <p:nvPr/>
        </p:nvSpPr>
        <p:spPr>
          <a:xfrm>
            <a:off x="6811775" y="4699800"/>
            <a:ext cx="23322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Question #9 and #10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Laws in the Executive Branch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/>
              <a:t>Making New Laws</a:t>
            </a:r>
            <a:endParaRPr sz="4000"/>
          </a:p>
        </p:txBody>
      </p:sp>
      <p:sp>
        <p:nvSpPr>
          <p:cNvPr id="177" name="Google Shape;177;p16"/>
          <p:cNvSpPr txBox="1"/>
          <p:nvPr/>
        </p:nvSpPr>
        <p:spPr>
          <a:xfrm>
            <a:off x="4673850" y="903475"/>
            <a:ext cx="4251000" cy="38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The Legislative Branch (Congress) writes bills and approves them by vote. A bill is a new law.</a:t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A bill that is approved by Congress is sent to the President. If the President signs the bill, it becomes a law. If the President vetoes a bill, it does not become a law.</a:t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8" name="Google Shape;178;p16"/>
          <p:cNvPicPr preferRelativeResize="0"/>
          <p:nvPr/>
        </p:nvPicPr>
        <p:blipFill rotWithShape="1">
          <a:blip r:embed="rId3">
            <a:alphaModFix/>
          </a:blip>
          <a:srcRect b="0" l="16560" r="16554" t="0"/>
          <a:stretch/>
        </p:blipFill>
        <p:spPr>
          <a:xfrm>
            <a:off x="240450" y="1094663"/>
            <a:ext cx="4251000" cy="356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/>
              <a:t>Making New Laws</a:t>
            </a:r>
            <a:endParaRPr sz="4000"/>
          </a:p>
        </p:txBody>
      </p:sp>
      <p:sp>
        <p:nvSpPr>
          <p:cNvPr id="184" name="Google Shape;184;p17"/>
          <p:cNvSpPr txBox="1"/>
          <p:nvPr/>
        </p:nvSpPr>
        <p:spPr>
          <a:xfrm>
            <a:off x="4673850" y="903475"/>
            <a:ext cx="4251000" cy="38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The Legislative Branch (Congress) writes bills and approves them by vote. A bill is a new law.</a:t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A bill that is approved by Congress is sent to the President. If </a:t>
            </a:r>
            <a:r>
              <a:rPr b="0" i="0" lang="en" sz="2200" u="sng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the President</a:t>
            </a: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 signs the bill, it becomes a law. If </a:t>
            </a:r>
            <a:r>
              <a:rPr b="0" i="0" lang="en" sz="2200" u="sng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the President</a:t>
            </a: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 vetoes a bill, it does not become a law.</a:t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5" name="Google Shape;185;p17"/>
          <p:cNvPicPr preferRelativeResize="0"/>
          <p:nvPr/>
        </p:nvPicPr>
        <p:blipFill rotWithShape="1">
          <a:blip r:embed="rId3">
            <a:alphaModFix/>
          </a:blip>
          <a:srcRect b="0" l="16560" r="16554" t="0"/>
          <a:stretch/>
        </p:blipFill>
        <p:spPr>
          <a:xfrm>
            <a:off x="240450" y="1094663"/>
            <a:ext cx="4251000" cy="356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7"/>
          <p:cNvSpPr txBox="1"/>
          <p:nvPr/>
        </p:nvSpPr>
        <p:spPr>
          <a:xfrm>
            <a:off x="6811775" y="4699800"/>
            <a:ext cx="23322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Question #11 and #12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"/>
          <p:cNvSpPr txBox="1"/>
          <p:nvPr>
            <p:ph type="title"/>
          </p:nvPr>
        </p:nvSpPr>
        <p:spPr>
          <a:xfrm>
            <a:off x="135250" y="188200"/>
            <a:ext cx="7814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State Government - Introduction</a:t>
            </a:r>
            <a:endParaRPr/>
          </a:p>
        </p:txBody>
      </p:sp>
      <p:sp>
        <p:nvSpPr>
          <p:cNvPr id="192" name="Google Shape;192;p18"/>
          <p:cNvSpPr txBox="1"/>
          <p:nvPr/>
        </p:nvSpPr>
        <p:spPr>
          <a:xfrm>
            <a:off x="135250" y="1092600"/>
            <a:ext cx="4251000" cy="3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Each state has its own government and constitution. Like the federal government, each state government has three branches: Legislative, Executive, and Judicial. </a:t>
            </a:r>
            <a:endParaRPr b="0" i="0" sz="22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The state legislature makes state laws. These laws must agree with the United States Constitution.</a:t>
            </a:r>
            <a:endParaRPr b="0" i="0" sz="22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File:Flag-map of &lt;strong&gt;Iowa&lt;/strong&gt;.svg - Wikimedia Commons" id="193" name="Google Shape;19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3475" y="1542303"/>
            <a:ext cx="3900900" cy="25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Iowa Government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type="title"/>
          </p:nvPr>
        </p:nvSpPr>
        <p:spPr>
          <a:xfrm>
            <a:off x="135250" y="188200"/>
            <a:ext cx="52986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The Executive Branch</a:t>
            </a:r>
            <a:endParaRPr/>
          </a:p>
        </p:txBody>
      </p:sp>
      <p:pic>
        <p:nvPicPr>
          <p:cNvPr id="76" name="Google Shape;7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1999" y="1346999"/>
            <a:ext cx="4398775" cy="365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"/>
          <p:cNvSpPr txBox="1"/>
          <p:nvPr/>
        </p:nvSpPr>
        <p:spPr>
          <a:xfrm>
            <a:off x="135250" y="1542300"/>
            <a:ext cx="4251000" cy="3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The Executive Branch enforces laws that are passed by Congress.</a:t>
            </a:r>
            <a:endParaRPr b="0" i="0" sz="22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The President, Vice President, and the Cabinet</a:t>
            </a:r>
            <a:endParaRPr b="0" i="0" sz="22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The Cabinet consists of the Vice President and leaders of federal departments.</a:t>
            </a:r>
            <a:endParaRPr b="0" i="0" sz="22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/>
              <a:t>Iowa Government</a:t>
            </a:r>
            <a:endParaRPr sz="4000"/>
          </a:p>
        </p:txBody>
      </p:sp>
      <p:sp>
        <p:nvSpPr>
          <p:cNvPr id="204" name="Google Shape;204;p20"/>
          <p:cNvSpPr txBox="1"/>
          <p:nvPr/>
        </p:nvSpPr>
        <p:spPr>
          <a:xfrm>
            <a:off x="98250" y="1102500"/>
            <a:ext cx="4427400" cy="3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The chief executive of Iowa is the governor, who enforces states laws and prepares the state budget. </a:t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Iowa’s governor is Kim Reynolds, of the Republican Party.</a:t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The governor of Iowa works in the state capital city of Des Moines.</a:t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Bleeding Heartland" id="205" name="Google Shape;20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4850" y="1541438"/>
            <a:ext cx="3810000" cy="254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/>
              <a:t>Iowa Government</a:t>
            </a:r>
            <a:endParaRPr sz="4000"/>
          </a:p>
        </p:txBody>
      </p:sp>
      <p:sp>
        <p:nvSpPr>
          <p:cNvPr id="211" name="Google Shape;211;p21"/>
          <p:cNvSpPr txBox="1"/>
          <p:nvPr/>
        </p:nvSpPr>
        <p:spPr>
          <a:xfrm>
            <a:off x="98250" y="1102500"/>
            <a:ext cx="4427400" cy="3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The chief executive of Iowa is the governor, who enforces states laws and prepares the state budget. </a:t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Iowa’s governor is </a:t>
            </a:r>
            <a:r>
              <a:rPr b="0" i="0" lang="en" sz="2200" u="sng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Kim Reynolds</a:t>
            </a: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, of the Republican Party.</a:t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The governor of Iowa works in the state capital city of </a:t>
            </a:r>
            <a:r>
              <a:rPr b="0" i="0" lang="en" sz="2200" u="sng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Des Moines</a:t>
            </a: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Bleeding Heartland" id="212" name="Google Shape;21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4850" y="1541438"/>
            <a:ext cx="3810000" cy="254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1"/>
          <p:cNvSpPr txBox="1"/>
          <p:nvPr/>
        </p:nvSpPr>
        <p:spPr>
          <a:xfrm>
            <a:off x="6811775" y="4699800"/>
            <a:ext cx="23322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Question #13 and #14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"/>
          <p:cNvSpPr txBox="1"/>
          <p:nvPr>
            <p:ph type="title"/>
          </p:nvPr>
        </p:nvSpPr>
        <p:spPr>
          <a:xfrm>
            <a:off x="460950" y="0"/>
            <a:ext cx="8222100" cy="7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WORKSHEET REVIEW</a:t>
            </a:r>
            <a:endParaRPr/>
          </a:p>
        </p:txBody>
      </p:sp>
      <p:sp>
        <p:nvSpPr>
          <p:cNvPr id="219" name="Google Shape;219;p22"/>
          <p:cNvSpPr txBox="1"/>
          <p:nvPr/>
        </p:nvSpPr>
        <p:spPr>
          <a:xfrm>
            <a:off x="106800" y="1162650"/>
            <a:ext cx="4465200" cy="3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1. The President</a:t>
            </a:r>
            <a:endParaRPr b="0" i="0" sz="26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2. The President</a:t>
            </a:r>
            <a:endParaRPr b="0" i="0" sz="26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3. Four years</a:t>
            </a:r>
            <a:endParaRPr b="0" i="0" sz="26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4. Vice President</a:t>
            </a:r>
            <a:endParaRPr b="0" i="0" sz="26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5. Speaker of the House</a:t>
            </a:r>
            <a:endParaRPr b="0" i="0" sz="26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6. </a:t>
            </a:r>
            <a:r>
              <a:rPr lang="en" sz="2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Joe Biden</a:t>
            </a:r>
            <a:endParaRPr b="0" i="0" sz="26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7. </a:t>
            </a:r>
            <a:r>
              <a:rPr lang="en" sz="2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Kamala Harris</a:t>
            </a:r>
            <a:endParaRPr b="0" i="0" sz="26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8. </a:t>
            </a:r>
            <a:r>
              <a:rPr lang="en" sz="2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Democratic</a:t>
            </a:r>
            <a:r>
              <a:rPr b="0" i="0" lang="en" sz="26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 Party</a:t>
            </a:r>
            <a:endParaRPr b="0" i="0" sz="26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22"/>
          <p:cNvSpPr txBox="1"/>
          <p:nvPr/>
        </p:nvSpPr>
        <p:spPr>
          <a:xfrm>
            <a:off x="4639250" y="1162650"/>
            <a:ext cx="4230600" cy="3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9. Advises the President</a:t>
            </a:r>
            <a:endParaRPr b="0" i="0" sz="26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10. Secretary of State/Defense/Education/Labor</a:t>
            </a:r>
            <a:endParaRPr b="0" i="0" sz="26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11. The President</a:t>
            </a:r>
            <a:endParaRPr b="0" i="0" sz="26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12. The President</a:t>
            </a:r>
            <a:endParaRPr b="0" i="0" sz="26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13. Kim Reynolds</a:t>
            </a:r>
            <a:endParaRPr b="0" i="0" sz="26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14. Des Moines</a:t>
            </a:r>
            <a:endParaRPr b="0" i="0" sz="26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22"/>
          <p:cNvSpPr/>
          <p:nvPr/>
        </p:nvSpPr>
        <p:spPr>
          <a:xfrm>
            <a:off x="7251475" y="3638325"/>
            <a:ext cx="1814321" cy="1382499"/>
          </a:xfrm>
          <a:custGeom>
            <a:rect b="b" l="l" r="r" t="t"/>
            <a:pathLst>
              <a:path extrusionOk="0" h="107462" w="124717">
                <a:moveTo>
                  <a:pt x="14290" y="75153"/>
                </a:moveTo>
                <a:lnTo>
                  <a:pt x="34461" y="107462"/>
                </a:lnTo>
                <a:lnTo>
                  <a:pt x="124717" y="16970"/>
                </a:lnTo>
                <a:lnTo>
                  <a:pt x="103930" y="0"/>
                </a:lnTo>
                <a:lnTo>
                  <a:pt x="39113" y="65013"/>
                </a:lnTo>
                <a:lnTo>
                  <a:pt x="20255" y="36749"/>
                </a:lnTo>
                <a:lnTo>
                  <a:pt x="0" y="52729"/>
                </a:lnTo>
                <a:lnTo>
                  <a:pt x="18187" y="81214"/>
                </a:lnTo>
                <a:close/>
              </a:path>
            </a:pathLst>
          </a:custGeom>
          <a:solidFill>
            <a:srgbClr val="00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 txBox="1"/>
          <p:nvPr>
            <p:ph type="title"/>
          </p:nvPr>
        </p:nvSpPr>
        <p:spPr>
          <a:xfrm>
            <a:off x="460950" y="0"/>
            <a:ext cx="8222100" cy="7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Dictation Practice</a:t>
            </a:r>
            <a:endParaRPr/>
          </a:p>
        </p:txBody>
      </p:sp>
      <p:sp>
        <p:nvSpPr>
          <p:cNvPr id="227" name="Google Shape;227;p23"/>
          <p:cNvSpPr txBox="1"/>
          <p:nvPr/>
        </p:nvSpPr>
        <p:spPr>
          <a:xfrm>
            <a:off x="106800" y="1162650"/>
            <a:ext cx="8866500" cy="3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oboto"/>
              <a:buChar char="●"/>
            </a:pPr>
            <a:r>
              <a:rPr b="0" i="0" lang="en" sz="32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The President lives in the White House.</a:t>
            </a:r>
            <a:endParaRPr b="0" i="0" sz="32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oboto"/>
              <a:buChar char="●"/>
            </a:pPr>
            <a:r>
              <a:rPr b="0" i="0" lang="en" sz="32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There are 15 cabinet members that advise the President.</a:t>
            </a:r>
            <a:endParaRPr b="0" i="0" sz="32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oboto"/>
              <a:buChar char="●"/>
            </a:pPr>
            <a:r>
              <a:rPr b="0" i="0" lang="en" sz="32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The Governor of Iowa works in Des Moines.</a:t>
            </a:r>
            <a:endParaRPr b="0" i="0" sz="32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"/>
          <p:cNvSpPr txBox="1"/>
          <p:nvPr>
            <p:ph type="title"/>
          </p:nvPr>
        </p:nvSpPr>
        <p:spPr>
          <a:xfrm>
            <a:off x="460950" y="0"/>
            <a:ext cx="8222100" cy="7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3700"/>
              <a:t>WHAT TO DO BEFORE NEXT SESSION</a:t>
            </a:r>
            <a:endParaRPr sz="3700"/>
          </a:p>
        </p:txBody>
      </p:sp>
      <p:sp>
        <p:nvSpPr>
          <p:cNvPr id="233" name="Google Shape;233;p24"/>
          <p:cNvSpPr txBox="1"/>
          <p:nvPr/>
        </p:nvSpPr>
        <p:spPr>
          <a:xfrm>
            <a:off x="106800" y="1162650"/>
            <a:ext cx="8866500" cy="3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oboto"/>
              <a:buChar char="●"/>
            </a:pPr>
            <a:r>
              <a:rPr b="0" i="0" lang="en" sz="32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Writing Practice</a:t>
            </a:r>
            <a:endParaRPr b="0" i="0" sz="32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oboto"/>
              <a:buChar char="○"/>
            </a:pPr>
            <a:r>
              <a:rPr b="0" i="0" lang="en" sz="32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Write out the eight sentences</a:t>
            </a:r>
            <a:endParaRPr b="0" i="0" sz="32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oboto"/>
              <a:buChar char="○"/>
            </a:pPr>
            <a:r>
              <a:rPr b="0" i="0" lang="en" sz="32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Practice saying them out loud</a:t>
            </a:r>
            <a:endParaRPr b="0" i="0" sz="32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oboto"/>
              <a:buChar char="●"/>
            </a:pPr>
            <a:r>
              <a:rPr b="0" i="0" lang="en" sz="32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Reading Exercises</a:t>
            </a:r>
            <a:endParaRPr b="0" i="0" sz="32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oboto"/>
              <a:buChar char="○"/>
            </a:pPr>
            <a:r>
              <a:rPr b="0" i="0" lang="en" sz="32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Practice reading “Executive Branch” AND “Iowa”</a:t>
            </a:r>
            <a:endParaRPr b="0" i="0" sz="32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oboto"/>
              <a:buChar char="■"/>
            </a:pPr>
            <a:r>
              <a:rPr b="0" i="0" lang="en" sz="32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Read out loud!!</a:t>
            </a:r>
            <a:endParaRPr b="0" i="0" sz="32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"/>
          <p:cNvSpPr txBox="1"/>
          <p:nvPr>
            <p:ph type="title"/>
          </p:nvPr>
        </p:nvSpPr>
        <p:spPr>
          <a:xfrm>
            <a:off x="460950" y="0"/>
            <a:ext cx="8222100" cy="7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3600"/>
              <a:t>NEXT CLASS -- Expansion and Civil War</a:t>
            </a:r>
            <a:endParaRPr sz="3600"/>
          </a:p>
        </p:txBody>
      </p:sp>
      <p:pic>
        <p:nvPicPr>
          <p:cNvPr id="239" name="Google Shape;23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2586" y="977375"/>
            <a:ext cx="6998825" cy="370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"/>
          <p:cNvSpPr txBox="1"/>
          <p:nvPr>
            <p:ph type="title"/>
          </p:nvPr>
        </p:nvSpPr>
        <p:spPr>
          <a:xfrm>
            <a:off x="460950" y="0"/>
            <a:ext cx="8222100" cy="7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3600"/>
              <a:t>IF YOU HAVE ANY QUESTIONS</a:t>
            </a:r>
            <a:endParaRPr sz="3600"/>
          </a:p>
        </p:txBody>
      </p:sp>
      <p:sp>
        <p:nvSpPr>
          <p:cNvPr id="245" name="Google Shape;245;p26"/>
          <p:cNvSpPr txBox="1"/>
          <p:nvPr/>
        </p:nvSpPr>
        <p:spPr>
          <a:xfrm>
            <a:off x="106800" y="1162650"/>
            <a:ext cx="8866500" cy="3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Call the Columbus Junction Public Library: </a:t>
            </a:r>
            <a:r>
              <a:rPr b="0" i="0" lang="en" sz="3200" u="sng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319-728-7972</a:t>
            </a:r>
            <a:endParaRPr b="0" i="0" sz="32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Email Mandy Grimm at: </a:t>
            </a:r>
            <a:r>
              <a:rPr b="0" i="0" lang="en" sz="3200" u="sng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mandy.grimm@columbusjct.lib.ia.us</a:t>
            </a:r>
            <a:endParaRPr b="0" i="0" sz="3200" u="sng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The President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200"/>
              <a:t>The President</a:t>
            </a:r>
            <a:endParaRPr sz="4200"/>
          </a:p>
        </p:txBody>
      </p:sp>
      <p:sp>
        <p:nvSpPr>
          <p:cNvPr id="88" name="Google Shape;88;p4"/>
          <p:cNvSpPr txBox="1"/>
          <p:nvPr/>
        </p:nvSpPr>
        <p:spPr>
          <a:xfrm>
            <a:off x="-35400" y="1080800"/>
            <a:ext cx="4251000" cy="3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The President is the leader of the country, and is in charge of the Executive Branch. The President is also the Commander-in-Chief of the military.</a:t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The President lives and works in the White House at 1600 Pennsylvania Avenue in Washington, D.C.</a:t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9" name="Google Shape;8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5602" y="824827"/>
            <a:ext cx="4928500" cy="27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9375" y="3700874"/>
            <a:ext cx="1343100" cy="13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200"/>
              <a:t>The President</a:t>
            </a:r>
            <a:endParaRPr sz="4200"/>
          </a:p>
        </p:txBody>
      </p:sp>
      <p:sp>
        <p:nvSpPr>
          <p:cNvPr id="96" name="Google Shape;96;p5"/>
          <p:cNvSpPr txBox="1"/>
          <p:nvPr/>
        </p:nvSpPr>
        <p:spPr>
          <a:xfrm>
            <a:off x="-35400" y="1080800"/>
            <a:ext cx="4251000" cy="3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sng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The President</a:t>
            </a: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 is the leader of the country, and is in charge of the Executive Branch. </a:t>
            </a:r>
            <a:r>
              <a:rPr b="0" i="0" lang="en" sz="2200" u="sng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The President </a:t>
            </a: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is also the Commander-in-Chief of the military.</a:t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The President lives and works in the White House at 1600 Pennsylvania Avenue in Washington, D.C.</a:t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7" name="Google Shape;9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5602" y="824827"/>
            <a:ext cx="4928500" cy="27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9375" y="3700874"/>
            <a:ext cx="1343100" cy="13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5"/>
          <p:cNvSpPr txBox="1"/>
          <p:nvPr/>
        </p:nvSpPr>
        <p:spPr>
          <a:xfrm>
            <a:off x="7059700" y="4699800"/>
            <a:ext cx="20844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Question #1 and #2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/>
              <a:t>Presidential Qualification and Election</a:t>
            </a:r>
            <a:endParaRPr sz="4000"/>
          </a:p>
        </p:txBody>
      </p:sp>
      <p:sp>
        <p:nvSpPr>
          <p:cNvPr id="105" name="Google Shape;105;p6"/>
          <p:cNvSpPr txBox="1"/>
          <p:nvPr/>
        </p:nvSpPr>
        <p:spPr>
          <a:xfrm>
            <a:off x="4673850" y="1066575"/>
            <a:ext cx="4251000" cy="3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To be president, a person must be a natural-born citizen of the United States, must be at least 35 years old, and must have lived in the United States for 14 years.</a:t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We vote for President in November. The president serves a term of four years, and is limited to two terms.</a:t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10 Reasons to follow European approach - Afro-IP" id="106" name="Google Shape;10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425" y="1277174"/>
            <a:ext cx="4251000" cy="318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/>
              <a:t>Presidential Qualification and Election</a:t>
            </a:r>
            <a:endParaRPr sz="4000"/>
          </a:p>
        </p:txBody>
      </p:sp>
      <p:sp>
        <p:nvSpPr>
          <p:cNvPr id="112" name="Google Shape;112;p7"/>
          <p:cNvSpPr txBox="1"/>
          <p:nvPr/>
        </p:nvSpPr>
        <p:spPr>
          <a:xfrm>
            <a:off x="4673850" y="1066575"/>
            <a:ext cx="4251000" cy="3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To be president, a person must be a natural-born citizen of the United States, must be at least 35 years old, and must have lived in the United States for 14 years.</a:t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We vote for President in November. The president serves a term of </a:t>
            </a:r>
            <a:r>
              <a:rPr b="0" i="0" lang="en" sz="2200" u="sng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four years</a:t>
            </a: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, and is limited to two terms.</a:t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10 Reasons to follow European approach - Afro-IP" id="113" name="Google Shape;11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425" y="1277174"/>
            <a:ext cx="4251000" cy="318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7"/>
          <p:cNvSpPr txBox="1"/>
          <p:nvPr/>
        </p:nvSpPr>
        <p:spPr>
          <a:xfrm>
            <a:off x="7059700" y="4699800"/>
            <a:ext cx="20844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Question #3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/>
              <a:t>If the President Can No Longer Serve</a:t>
            </a:r>
            <a:endParaRPr sz="4000"/>
          </a:p>
        </p:txBody>
      </p:sp>
      <p:sp>
        <p:nvSpPr>
          <p:cNvPr id="120" name="Google Shape;120;p8"/>
          <p:cNvSpPr txBox="1"/>
          <p:nvPr/>
        </p:nvSpPr>
        <p:spPr>
          <a:xfrm>
            <a:off x="222750" y="1095000"/>
            <a:ext cx="4251000" cy="3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If the event occurs where the President can no longer serve, the Vice President becomes the President.</a:t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If neither the President nor the Vice President can serve, the Speaker of the House becomes President.</a:t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1" name="Google Shape;121;p8"/>
          <p:cNvPicPr preferRelativeResize="0"/>
          <p:nvPr/>
        </p:nvPicPr>
        <p:blipFill rotWithShape="1">
          <a:blip r:embed="rId3">
            <a:alphaModFix/>
          </a:blip>
          <a:srcRect b="0" l="21960" r="21959" t="0"/>
          <a:stretch/>
        </p:blipFill>
        <p:spPr>
          <a:xfrm>
            <a:off x="4473750" y="818700"/>
            <a:ext cx="2631600" cy="2210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yndon B. Johnson - Wikipedia" id="122" name="Google Shape;12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9100" y="2133150"/>
            <a:ext cx="2027750" cy="270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/>
              <a:t>If the President Can No Longer Serve</a:t>
            </a:r>
            <a:endParaRPr sz="4000"/>
          </a:p>
        </p:txBody>
      </p:sp>
      <p:sp>
        <p:nvSpPr>
          <p:cNvPr id="128" name="Google Shape;128;p9"/>
          <p:cNvSpPr txBox="1"/>
          <p:nvPr/>
        </p:nvSpPr>
        <p:spPr>
          <a:xfrm>
            <a:off x="222750" y="1095000"/>
            <a:ext cx="4251000" cy="3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If the event occurs where the President can no longer serve, the </a:t>
            </a:r>
            <a:r>
              <a:rPr b="0" i="0" lang="en" sz="2200" u="sng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Vice President</a:t>
            </a: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 becomes the President.</a:t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If neither the President nor the Vice President can serve, the </a:t>
            </a:r>
            <a:r>
              <a:rPr b="0" i="0" lang="en" sz="2200" u="sng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Speaker of the House</a:t>
            </a:r>
            <a:r>
              <a:rPr b="0" i="0" lang="en" sz="2200" u="none" cap="none" strike="noStrik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 becomes President.</a:t>
            </a:r>
            <a:endParaRPr b="0" i="0" sz="2200" u="none" cap="none" strike="noStrike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9" name="Google Shape;129;p9"/>
          <p:cNvPicPr preferRelativeResize="0"/>
          <p:nvPr/>
        </p:nvPicPr>
        <p:blipFill rotWithShape="1">
          <a:blip r:embed="rId3">
            <a:alphaModFix/>
          </a:blip>
          <a:srcRect b="0" l="21960" r="21959" t="0"/>
          <a:stretch/>
        </p:blipFill>
        <p:spPr>
          <a:xfrm>
            <a:off x="4473750" y="818700"/>
            <a:ext cx="2631600" cy="2210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yndon B. Johnson - Wikipedia" id="130" name="Google Shape;13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9100" y="2133150"/>
            <a:ext cx="2027750" cy="270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9"/>
          <p:cNvSpPr txBox="1"/>
          <p:nvPr/>
        </p:nvSpPr>
        <p:spPr>
          <a:xfrm>
            <a:off x="0" y="4699800"/>
            <a:ext cx="20844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Question #4 and #5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