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</p:sldIdLst>
  <p:sldSz cy="5143500" cx="9144000"/>
  <p:notesSz cx="6858000" cy="9144000"/>
  <p:embeddedFontLst>
    <p:embeddedFont>
      <p:font typeface="Proxima Nova"/>
      <p:regular r:id="rId38"/>
      <p:bold r:id="rId39"/>
      <p:italic r:id="rId40"/>
      <p:boldItalic r:id="rId41"/>
    </p:embeddedFont>
    <p:embeddedFont>
      <p:font typeface="Oswald"/>
      <p:regular r:id="rId42"/>
      <p:bold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44" roundtripDataSignature="AMtx7mi1rfhiqL4woSsahtVa6kiDEYhwG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ProximaNova-italic.fntdata"/><Relationship Id="rId20" Type="http://schemas.openxmlformats.org/officeDocument/2006/relationships/slide" Target="slides/slide15.xml"/><Relationship Id="rId42" Type="http://schemas.openxmlformats.org/officeDocument/2006/relationships/font" Target="fonts/Oswald-regular.fntdata"/><Relationship Id="rId41" Type="http://schemas.openxmlformats.org/officeDocument/2006/relationships/font" Target="fonts/ProximaNova-boldItalic.fntdata"/><Relationship Id="rId22" Type="http://schemas.openxmlformats.org/officeDocument/2006/relationships/slide" Target="slides/slide17.xml"/><Relationship Id="rId44" Type="http://customschemas.google.com/relationships/presentationmetadata" Target="metadata"/><Relationship Id="rId21" Type="http://schemas.openxmlformats.org/officeDocument/2006/relationships/slide" Target="slides/slide16.xml"/><Relationship Id="rId43" Type="http://schemas.openxmlformats.org/officeDocument/2006/relationships/font" Target="fonts/Oswald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font" Target="fonts/ProximaNova-bold.fntdata"/><Relationship Id="rId16" Type="http://schemas.openxmlformats.org/officeDocument/2006/relationships/slide" Target="slides/slide11.xml"/><Relationship Id="rId38" Type="http://schemas.openxmlformats.org/officeDocument/2006/relationships/font" Target="fonts/ProximaNova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" name="Google Shape;5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" name="Google Shape;7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" name="Google Shape;9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" name="Google Shape;151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" name="Google Shape;158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1" name="Google Shape;171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6" name="Google Shape;18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3" name="Google Shape;19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1" name="Google Shape;201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8" name="Google Shape;218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2" name="Google Shape;242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9" name="Google Shape;24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7" name="Google Shape;25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5" name="Google Shape;265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1" name="Google Shape;271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7" name="Google Shape;277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4" name="Google Shape;284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34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" name="Google Shape;11;p34"/>
          <p:cNvSpPr txBox="1"/>
          <p:nvPr>
            <p:ph type="ctrTitle"/>
          </p:nvPr>
        </p:nvSpPr>
        <p:spPr>
          <a:xfrm>
            <a:off x="510450" y="1257300"/>
            <a:ext cx="8123100" cy="1588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34"/>
          <p:cNvSpPr txBox="1"/>
          <p:nvPr>
            <p:ph idx="1" type="subTitle"/>
          </p:nvPr>
        </p:nvSpPr>
        <p:spPr>
          <a:xfrm>
            <a:off x="510450" y="3182313"/>
            <a:ext cx="8123100" cy="63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" name="Google Shape;17;p3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8" name="Google Shape;18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6"/>
          <p:cNvSpPr txBox="1"/>
          <p:nvPr>
            <p:ph hasCustomPrompt="1" type="title"/>
          </p:nvPr>
        </p:nvSpPr>
        <p:spPr>
          <a:xfrm>
            <a:off x="311700" y="991475"/>
            <a:ext cx="8520600" cy="191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  <a:defRPr b="1" sz="14000"/>
            </a:lvl9pPr>
          </a:lstStyle>
          <a:p>
            <a:r>
              <a:t>xx%</a:t>
            </a:r>
          </a:p>
        </p:txBody>
      </p:sp>
      <p:sp>
        <p:nvSpPr>
          <p:cNvPr id="22" name="Google Shape;22;p36"/>
          <p:cNvSpPr txBox="1"/>
          <p:nvPr>
            <p:ph idx="1" type="body"/>
          </p:nvPr>
        </p:nvSpPr>
        <p:spPr>
          <a:xfrm>
            <a:off x="311700" y="3071300"/>
            <a:ext cx="8520600" cy="90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7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" name="Google Shape;28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Google Shape;30;p38"/>
          <p:cNvCxnSpPr/>
          <p:nvPr/>
        </p:nvCxnSpPr>
        <p:spPr>
          <a:xfrm>
            <a:off x="0" y="2998150"/>
            <a:ext cx="91440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1" name="Google Shape;31;p38"/>
          <p:cNvSpPr txBox="1"/>
          <p:nvPr>
            <p:ph type="title"/>
          </p:nvPr>
        </p:nvSpPr>
        <p:spPr>
          <a:xfrm>
            <a:off x="510450" y="2057400"/>
            <a:ext cx="8123100" cy="77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2" name="Google Shape;32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8" name="Google Shape;38;p4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9" name="Google Shape;39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1"/>
          <p:cNvSpPr txBox="1"/>
          <p:nvPr>
            <p:ph type="title"/>
          </p:nvPr>
        </p:nvSpPr>
        <p:spPr>
          <a:xfrm>
            <a:off x="490250" y="526350"/>
            <a:ext cx="57975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2" name="Google Shape;42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42"/>
          <p:cNvSpPr/>
          <p:nvPr/>
        </p:nvSpPr>
        <p:spPr>
          <a:xfrm>
            <a:off x="4572000" y="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5" name="Google Shape;45;p42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6" name="Google Shape;46;p42"/>
          <p:cNvSpPr txBox="1"/>
          <p:nvPr>
            <p:ph type="title"/>
          </p:nvPr>
        </p:nvSpPr>
        <p:spPr>
          <a:xfrm>
            <a:off x="265500" y="1205825"/>
            <a:ext cx="4045200" cy="15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7" name="Google Shape;47;p42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8" name="Google Shape;48;p42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" name="Google Shape;49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3"/>
          <p:cNvSpPr txBox="1"/>
          <p:nvPr>
            <p:ph idx="1" type="body"/>
          </p:nvPr>
        </p:nvSpPr>
        <p:spPr>
          <a:xfrm>
            <a:off x="311700" y="423682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</a:lstStyle>
          <a:p/>
        </p:txBody>
      </p:sp>
      <p:sp>
        <p:nvSpPr>
          <p:cNvPr id="52" name="Google Shape;52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pearmint">
    <p:bg>
      <p:bgPr>
        <a:solidFill>
          <a:schemeClr val="accent4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b="0" i="0" sz="2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b="0" i="0" sz="2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b="0" i="0" sz="2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b="0" i="0" sz="2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b="0" i="0" sz="2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b="0" i="0" sz="2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b="0" i="0" sz="2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b="0" i="0" sz="2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roxima Nova"/>
              <a:buNone/>
              <a:defRPr b="0" i="0" sz="28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7" name="Google Shape;7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Proxima Nova"/>
              <a:buChar char="●"/>
              <a:defRPr b="0" i="0" sz="18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●"/>
              <a:defRPr b="0" i="0" sz="14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Proxima Nova"/>
              <a:buChar char="○"/>
              <a:defRPr b="0" i="0" sz="14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Proxima Nova"/>
              <a:buChar char="■"/>
              <a:defRPr b="0" i="0" sz="1400" u="none" cap="none" strike="noStrike">
                <a:solidFill>
                  <a:schemeClr val="accent3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  <p:sp>
        <p:nvSpPr>
          <p:cNvPr id="8" name="Google Shape;8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1000">
        <p14:flip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2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"/>
          <p:cNvSpPr txBox="1"/>
          <p:nvPr>
            <p:ph type="ctrTitle"/>
          </p:nvPr>
        </p:nvSpPr>
        <p:spPr>
          <a:xfrm>
            <a:off x="85750" y="703975"/>
            <a:ext cx="6453600" cy="152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0" lang="en" sz="8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Citizenship Class</a:t>
            </a:r>
            <a:endParaRPr b="0" sz="8500">
              <a:solidFill>
                <a:schemeClr val="lt2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0" name="Google Shape;60;p1"/>
          <p:cNvSpPr txBox="1"/>
          <p:nvPr>
            <p:ph idx="1" type="subTitle"/>
          </p:nvPr>
        </p:nvSpPr>
        <p:spPr>
          <a:xfrm>
            <a:off x="0" y="3189100"/>
            <a:ext cx="5140500" cy="113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3600">
                <a:latin typeface="Oswald"/>
                <a:ea typeface="Oswald"/>
                <a:cs typeface="Oswald"/>
                <a:sym typeface="Oswald"/>
              </a:rPr>
              <a:t>Session 7: Citizenship Rights and Responsibilities</a:t>
            </a:r>
            <a:endParaRPr sz="36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61" name="Google Shape;6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36950" y="2168700"/>
            <a:ext cx="3591225" cy="270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"/>
          <p:cNvSpPr txBox="1"/>
          <p:nvPr>
            <p:ph type="title"/>
          </p:nvPr>
        </p:nvSpPr>
        <p:spPr>
          <a:xfrm>
            <a:off x="311700" y="0"/>
            <a:ext cx="8520600" cy="11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36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What is the difference between a </a:t>
            </a:r>
            <a:r>
              <a:rPr b="1" lang="en" sz="36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right </a:t>
            </a:r>
            <a:r>
              <a:rPr lang="en" sz="36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and a </a:t>
            </a:r>
            <a:r>
              <a:rPr b="1" lang="en" sz="36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responsibility</a:t>
            </a:r>
            <a:r>
              <a:rPr lang="en" sz="36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?</a:t>
            </a:r>
            <a:endParaRPr sz="36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7" name="Google Shape;67;p2"/>
          <p:cNvSpPr txBox="1"/>
          <p:nvPr>
            <p:ph idx="1" type="body"/>
          </p:nvPr>
        </p:nvSpPr>
        <p:spPr>
          <a:xfrm>
            <a:off x="311700" y="1396500"/>
            <a:ext cx="39999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 </a:t>
            </a:r>
            <a:r>
              <a:rPr b="1"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right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is a freedom that is protected, such as the right to free speech and religion.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68" name="Google Shape;68;p2"/>
          <p:cNvSpPr txBox="1"/>
          <p:nvPr>
            <p:ph idx="2" type="body"/>
          </p:nvPr>
        </p:nvSpPr>
        <p:spPr>
          <a:xfrm>
            <a:off x="4832400" y="1396500"/>
            <a:ext cx="3999900" cy="12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 </a:t>
            </a:r>
            <a:r>
              <a:rPr b="1"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responsibility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is a duty or something you should do, such as voting or doing your homework.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A Citizen's Bill of Responsibilities | The Art of Manliness" id="69" name="Google Shape;6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9213" y="2794650"/>
            <a:ext cx="3505575" cy="208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"/>
          <p:cNvSpPr txBox="1"/>
          <p:nvPr>
            <p:ph type="title"/>
          </p:nvPr>
        </p:nvSpPr>
        <p:spPr>
          <a:xfrm>
            <a:off x="311700" y="459350"/>
            <a:ext cx="8520600" cy="436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</a:pPr>
            <a:r>
              <a:rPr b="0" lang="en" sz="9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Rights and Responsibilities of Everyone</a:t>
            </a:r>
            <a:endParaRPr b="0" sz="9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"/>
          <p:cNvSpPr txBox="1"/>
          <p:nvPr>
            <p:ph type="title"/>
          </p:nvPr>
        </p:nvSpPr>
        <p:spPr>
          <a:xfrm>
            <a:off x="311700" y="80175"/>
            <a:ext cx="8520600" cy="11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7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Rights of </a:t>
            </a:r>
            <a:r>
              <a:rPr b="1" lang="en" sz="47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Everyone</a:t>
            </a:r>
            <a:r>
              <a:rPr lang="en" sz="47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 in the United States</a:t>
            </a:r>
            <a:endParaRPr sz="47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0" name="Google Shape;80;p4"/>
          <p:cNvSpPr txBox="1"/>
          <p:nvPr>
            <p:ph idx="1" type="body"/>
          </p:nvPr>
        </p:nvSpPr>
        <p:spPr>
          <a:xfrm>
            <a:off x="4832400" y="1242975"/>
            <a:ext cx="3999900" cy="32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first 10 amendments of the Constitution are known as the Bill of Rights. The Bill of Rights protects everyone’s (including non-citizens!!) basic freedoms including freedom of expression, freedom of speech, freedom of assembly, freedom of religion, and the right to bear arms.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81" name="Google Shape;8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000" y="1014825"/>
            <a:ext cx="3189300" cy="366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"/>
          <p:cNvSpPr txBox="1"/>
          <p:nvPr>
            <p:ph type="title"/>
          </p:nvPr>
        </p:nvSpPr>
        <p:spPr>
          <a:xfrm>
            <a:off x="311700" y="80175"/>
            <a:ext cx="8520600" cy="11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7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Rights of </a:t>
            </a:r>
            <a:r>
              <a:rPr b="1" lang="en" sz="47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Everyone</a:t>
            </a:r>
            <a:r>
              <a:rPr lang="en" sz="47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 in the United States</a:t>
            </a:r>
            <a:endParaRPr sz="47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7" name="Google Shape;87;p5"/>
          <p:cNvSpPr txBox="1"/>
          <p:nvPr>
            <p:ph idx="1" type="body"/>
          </p:nvPr>
        </p:nvSpPr>
        <p:spPr>
          <a:xfrm>
            <a:off x="4832400" y="1242975"/>
            <a:ext cx="3999900" cy="32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first 10 amendments of the Constitution are known as the Bill of Rights. The Bill of Rights protects everyone’s (including non-citizens!!) basic freedoms including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freedom of expression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,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freedom of speech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,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freedom of assembly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,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freedom of religion,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and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right to bear arms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88" name="Google Shape;8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0000" y="1014825"/>
            <a:ext cx="3189300" cy="36678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5"/>
          <p:cNvSpPr txBox="1"/>
          <p:nvPr/>
        </p:nvSpPr>
        <p:spPr>
          <a:xfrm>
            <a:off x="6660600" y="4682625"/>
            <a:ext cx="24834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Question #1</a:t>
            </a:r>
            <a:endParaRPr b="0" i="0" sz="18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"/>
          <p:cNvSpPr txBox="1"/>
          <p:nvPr>
            <p:ph type="title"/>
          </p:nvPr>
        </p:nvSpPr>
        <p:spPr>
          <a:xfrm>
            <a:off x="0" y="0"/>
            <a:ext cx="9144000" cy="11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Responsibility - Register for Selective Service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5" name="Google Shape;95;p6"/>
          <p:cNvSpPr txBox="1"/>
          <p:nvPr>
            <p:ph idx="1" type="body"/>
          </p:nvPr>
        </p:nvSpPr>
        <p:spPr>
          <a:xfrm>
            <a:off x="382400" y="1447050"/>
            <a:ext cx="3999900" cy="120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All males between ages 18 and 25 must register with the Selective Service System (SSS).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Selective Service System - Wikipedia" id="96" name="Google Shape;9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6225" y="1104000"/>
            <a:ext cx="3423600" cy="34236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6"/>
          <p:cNvSpPr txBox="1"/>
          <p:nvPr/>
        </p:nvSpPr>
        <p:spPr>
          <a:xfrm>
            <a:off x="382400" y="2973375"/>
            <a:ext cx="3999900" cy="14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" sz="22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Immigrant males between the ages of 18 and 25 must register within 30 days of arriving in the United States.</a:t>
            </a:r>
            <a:endParaRPr b="0" i="0" sz="22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7"/>
          <p:cNvSpPr txBox="1"/>
          <p:nvPr>
            <p:ph type="title"/>
          </p:nvPr>
        </p:nvSpPr>
        <p:spPr>
          <a:xfrm>
            <a:off x="0" y="0"/>
            <a:ext cx="9144000" cy="11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Responsibility - Register for Selective Service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03" name="Google Shape;103;p7"/>
          <p:cNvSpPr txBox="1"/>
          <p:nvPr>
            <p:ph idx="1" type="body"/>
          </p:nvPr>
        </p:nvSpPr>
        <p:spPr>
          <a:xfrm>
            <a:off x="382400" y="1447050"/>
            <a:ext cx="3999900" cy="27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All males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between ages 18 and 25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must register with the Selective Service System (SSS).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Immigrant males between the ages of 18 and 25 must register within 30 days of arriving in the United States.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Selective Service System - Wikipedia" id="104" name="Google Shape;10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6225" y="1104000"/>
            <a:ext cx="3423600" cy="342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7"/>
          <p:cNvSpPr txBox="1"/>
          <p:nvPr/>
        </p:nvSpPr>
        <p:spPr>
          <a:xfrm>
            <a:off x="6660600" y="4682625"/>
            <a:ext cx="24834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Question #2</a:t>
            </a:r>
            <a:endParaRPr b="0" i="0" sz="18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"/>
          <p:cNvSpPr txBox="1"/>
          <p:nvPr>
            <p:ph type="title"/>
          </p:nvPr>
        </p:nvSpPr>
        <p:spPr>
          <a:xfrm>
            <a:off x="0" y="0"/>
            <a:ext cx="9144000" cy="11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Responsibility - Pay Taxes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1" name="Google Shape;111;p8"/>
          <p:cNvSpPr txBox="1"/>
          <p:nvPr>
            <p:ph idx="1" type="body"/>
          </p:nvPr>
        </p:nvSpPr>
        <p:spPr>
          <a:xfrm>
            <a:off x="138375" y="987675"/>
            <a:ext cx="3999900" cy="35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In the United States, federal income tax is collected by the Internal Revenue Service (IRS).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tax year is January 1 to December 31. You must file a federal income tax return by April 15 each year, or by the deadline following April 15 when it falls on a weekend.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12" name="Google Shape;11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1350" y="1315951"/>
            <a:ext cx="4356600" cy="2999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9"/>
          <p:cNvSpPr txBox="1"/>
          <p:nvPr>
            <p:ph type="title"/>
          </p:nvPr>
        </p:nvSpPr>
        <p:spPr>
          <a:xfrm>
            <a:off x="0" y="0"/>
            <a:ext cx="9144000" cy="116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Responsibility - Pay Taxes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18" name="Google Shape;118;p9"/>
          <p:cNvSpPr txBox="1"/>
          <p:nvPr>
            <p:ph idx="1" type="body"/>
          </p:nvPr>
        </p:nvSpPr>
        <p:spPr>
          <a:xfrm>
            <a:off x="138375" y="987675"/>
            <a:ext cx="3999900" cy="35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In the United States, federal income tax is collected by the Internal Revenue Service (IRS).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tax year is January 1 to December 31. You must file a federal income tax return by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April 15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each year, or by the deadline following April 15 when it falls on a weekend.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19" name="Google Shape;11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1350" y="1315951"/>
            <a:ext cx="4356600" cy="29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9"/>
          <p:cNvSpPr txBox="1"/>
          <p:nvPr/>
        </p:nvSpPr>
        <p:spPr>
          <a:xfrm>
            <a:off x="6660600" y="4682625"/>
            <a:ext cx="24834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Question #3</a:t>
            </a:r>
            <a:endParaRPr b="0" i="0" sz="18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0"/>
          <p:cNvSpPr txBox="1"/>
          <p:nvPr>
            <p:ph type="title"/>
          </p:nvPr>
        </p:nvSpPr>
        <p:spPr>
          <a:xfrm>
            <a:off x="311700" y="459350"/>
            <a:ext cx="8520600" cy="436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</a:pPr>
            <a:r>
              <a:rPr b="0" lang="en" sz="9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Becoming Loyal to the United States</a:t>
            </a:r>
            <a:endParaRPr b="0" sz="9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 txBox="1"/>
          <p:nvPr>
            <p:ph type="title"/>
          </p:nvPr>
        </p:nvSpPr>
        <p:spPr>
          <a:xfrm>
            <a:off x="311700" y="57425"/>
            <a:ext cx="8520600" cy="76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Citizenship Oath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1" name="Google Shape;131;p11"/>
          <p:cNvSpPr txBox="1"/>
          <p:nvPr>
            <p:ph idx="1" type="body"/>
          </p:nvPr>
        </p:nvSpPr>
        <p:spPr>
          <a:xfrm>
            <a:off x="153800" y="818225"/>
            <a:ext cx="8520600" cy="39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I hereby declare, on oath,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that I absolutely and entirely renounce and abjure all allegiance and fidelity to any foreign prince, potentate, state, or sovereignty, of whom or which I have heretofore been a subject or citizen;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that I will support and defend the Constitution and laws of the United States of America against all enemies, foreign and domestic;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that I will bear true faith and allegiance to the same;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2" name="Google Shape;132;p11"/>
          <p:cNvSpPr txBox="1"/>
          <p:nvPr/>
        </p:nvSpPr>
        <p:spPr>
          <a:xfrm>
            <a:off x="6048250" y="2406725"/>
            <a:ext cx="29523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accent6"/>
                </a:solidFill>
                <a:latin typeface="Oswald"/>
                <a:ea typeface="Oswald"/>
                <a:cs typeface="Oswald"/>
                <a:sym typeface="Oswald"/>
              </a:rPr>
              <a:t>Give up loyalty to other countries</a:t>
            </a:r>
            <a:endParaRPr b="0" i="0" sz="1800" u="none" cap="none" strike="noStrike">
              <a:solidFill>
                <a:schemeClr val="accent6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3" name="Google Shape;133;p11"/>
          <p:cNvSpPr txBox="1"/>
          <p:nvPr/>
        </p:nvSpPr>
        <p:spPr>
          <a:xfrm>
            <a:off x="6276200" y="3549600"/>
            <a:ext cx="23655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accent6"/>
                </a:solidFill>
                <a:latin typeface="Oswald"/>
                <a:ea typeface="Oswald"/>
                <a:cs typeface="Oswald"/>
                <a:sym typeface="Oswald"/>
              </a:rPr>
              <a:t>Defend the Constitution</a:t>
            </a:r>
            <a:endParaRPr b="0" i="0" sz="1800" u="none" cap="none" strike="noStrike">
              <a:solidFill>
                <a:schemeClr val="accent6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4" name="Google Shape;134;p11"/>
          <p:cNvSpPr txBox="1"/>
          <p:nvPr/>
        </p:nvSpPr>
        <p:spPr>
          <a:xfrm>
            <a:off x="6660900" y="4284275"/>
            <a:ext cx="16218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accent6"/>
                </a:solidFill>
                <a:latin typeface="Oswald"/>
                <a:ea typeface="Oswald"/>
                <a:cs typeface="Oswald"/>
                <a:sym typeface="Oswald"/>
              </a:rPr>
              <a:t>Obey U.S. laws</a:t>
            </a:r>
            <a:endParaRPr b="0" i="0" sz="1800" u="none" cap="none" strike="noStrike">
              <a:solidFill>
                <a:schemeClr val="accent6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/>
          <p:nvPr>
            <p:ph type="title"/>
          </p:nvPr>
        </p:nvSpPr>
        <p:spPr>
          <a:xfrm>
            <a:off x="311700" y="57425"/>
            <a:ext cx="8520600" cy="76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Citizenship Oath (continued)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0" name="Google Shape;140;p12"/>
          <p:cNvSpPr txBox="1"/>
          <p:nvPr>
            <p:ph idx="1" type="body"/>
          </p:nvPr>
        </p:nvSpPr>
        <p:spPr>
          <a:xfrm>
            <a:off x="182500" y="988063"/>
            <a:ext cx="8520600" cy="360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that I will bear arms on behalf of the United States when required by the law;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that I will perform noncombatant service in the Armed Forces of the United States when required by the law;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that I will perform work of national importance under civilian direction when required by the law;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and that I take this obligation freely, without any mental reservation or purpose of evasion; so help me God.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1" name="Google Shape;141;p12"/>
          <p:cNvSpPr txBox="1"/>
          <p:nvPr/>
        </p:nvSpPr>
        <p:spPr>
          <a:xfrm>
            <a:off x="5841650" y="1805400"/>
            <a:ext cx="28092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accent6"/>
                </a:solidFill>
                <a:latin typeface="Oswald"/>
                <a:ea typeface="Oswald"/>
                <a:cs typeface="Oswald"/>
                <a:sym typeface="Oswald"/>
              </a:rPr>
              <a:t>Serve in the military if needed</a:t>
            </a:r>
            <a:endParaRPr b="0" i="0" sz="1800" u="none" cap="none" strike="noStrike">
              <a:solidFill>
                <a:schemeClr val="accent6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3"/>
          <p:cNvSpPr txBox="1"/>
          <p:nvPr>
            <p:ph type="title"/>
          </p:nvPr>
        </p:nvSpPr>
        <p:spPr>
          <a:xfrm>
            <a:off x="315750" y="129175"/>
            <a:ext cx="8512500" cy="86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Promises made in the Citizenship Oath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7" name="Google Shape;147;p13"/>
          <p:cNvSpPr txBox="1"/>
          <p:nvPr>
            <p:ph idx="1" type="body"/>
          </p:nvPr>
        </p:nvSpPr>
        <p:spPr>
          <a:xfrm>
            <a:off x="2786100" y="1486625"/>
            <a:ext cx="3571800" cy="28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Give up loyalty to other countries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Defend the Constitution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Obey the laws of the United States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Serve in the military if needed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6660600" y="4682625"/>
            <a:ext cx="24834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Question #4</a:t>
            </a:r>
            <a:endParaRPr b="0" i="0" sz="18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7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4"/>
          <p:cNvSpPr txBox="1"/>
          <p:nvPr>
            <p:ph type="title"/>
          </p:nvPr>
        </p:nvSpPr>
        <p:spPr>
          <a:xfrm>
            <a:off x="1004850" y="200975"/>
            <a:ext cx="71343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Pledge of Allegiance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54" name="Google Shape;154;p14"/>
          <p:cNvSpPr txBox="1"/>
          <p:nvPr>
            <p:ph idx="1" type="body"/>
          </p:nvPr>
        </p:nvSpPr>
        <p:spPr>
          <a:xfrm>
            <a:off x="4751425" y="1358163"/>
            <a:ext cx="3875700" cy="26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I pledge allegiance to the flag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of the United States of America,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and to the Republic for which it stands,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one Nation under God, indivisible,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with liberty and justice for all.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https://www.united-states-flag.com/media/catalog/product/cache/2/thumbnail/9df78eab33525d08d6e5fb8d27136e95/u/s/usa1218spa_-01_flag_american-flag-12ft-x-18ft-valley-forge-koralex-ii-2-ply-sewn-polyester.jpg" id="155" name="Google Shape;15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949" y="1502338"/>
            <a:ext cx="4285024" cy="2397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5"/>
          <p:cNvSpPr txBox="1"/>
          <p:nvPr>
            <p:ph type="title"/>
          </p:nvPr>
        </p:nvSpPr>
        <p:spPr>
          <a:xfrm>
            <a:off x="1004850" y="200975"/>
            <a:ext cx="71343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Pledge of Allegiance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1" name="Google Shape;161;p15"/>
          <p:cNvSpPr txBox="1"/>
          <p:nvPr>
            <p:ph idx="1" type="body"/>
          </p:nvPr>
        </p:nvSpPr>
        <p:spPr>
          <a:xfrm>
            <a:off x="4751425" y="1358163"/>
            <a:ext cx="3875700" cy="26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I pledge allegiance to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flag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of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United States of America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,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and to the Republic for which it stands,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one Nation under God, indivisible,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ctr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with liberty and justice for all.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https://www.united-states-flag.com/media/catalog/product/cache/2/thumbnail/9df78eab33525d08d6e5fb8d27136e95/u/s/usa1218spa_-01_flag_american-flag-12ft-x-18ft-valley-forge-koralex-ii-2-ply-sewn-polyester.jpg" id="162" name="Google Shape;16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949" y="1502338"/>
            <a:ext cx="4285024" cy="2397226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5"/>
          <p:cNvSpPr txBox="1"/>
          <p:nvPr/>
        </p:nvSpPr>
        <p:spPr>
          <a:xfrm>
            <a:off x="6660600" y="4682625"/>
            <a:ext cx="24834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Question #5</a:t>
            </a:r>
            <a:endParaRPr b="0" i="0" sz="18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"/>
          <p:cNvSpPr txBox="1"/>
          <p:nvPr>
            <p:ph type="title"/>
          </p:nvPr>
        </p:nvSpPr>
        <p:spPr>
          <a:xfrm>
            <a:off x="311700" y="459350"/>
            <a:ext cx="8520600" cy="436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</a:pPr>
            <a:r>
              <a:rPr b="0" lang="en" sz="9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Rights and Responsibilities of Citizens</a:t>
            </a:r>
            <a:endParaRPr b="0" sz="9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7"/>
          <p:cNvSpPr txBox="1"/>
          <p:nvPr>
            <p:ph type="title"/>
          </p:nvPr>
        </p:nvSpPr>
        <p:spPr>
          <a:xfrm>
            <a:off x="1004850" y="200975"/>
            <a:ext cx="71343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Citizenship Responsibilities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4" name="Google Shape;174;p17"/>
          <p:cNvSpPr txBox="1"/>
          <p:nvPr>
            <p:ph idx="1" type="body"/>
          </p:nvPr>
        </p:nvSpPr>
        <p:spPr>
          <a:xfrm>
            <a:off x="200950" y="1208052"/>
            <a:ext cx="3875700" cy="3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duties or responsibilities of a United States citizen include: pay taxes, serve on a jury, and register for Selective Service. It is required by law that citizens do these things.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Another responsibility of citizens is voting, although it is not required.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75" name="Google Shape;17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1200" y="1373349"/>
            <a:ext cx="3954900" cy="302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8"/>
          <p:cNvSpPr txBox="1"/>
          <p:nvPr>
            <p:ph type="title"/>
          </p:nvPr>
        </p:nvSpPr>
        <p:spPr>
          <a:xfrm>
            <a:off x="1004850" y="200975"/>
            <a:ext cx="71343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Citizenship Responsibilities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1" name="Google Shape;181;p18"/>
          <p:cNvSpPr txBox="1"/>
          <p:nvPr>
            <p:ph idx="1" type="body"/>
          </p:nvPr>
        </p:nvSpPr>
        <p:spPr>
          <a:xfrm>
            <a:off x="200950" y="1208052"/>
            <a:ext cx="3875700" cy="3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duties or responsibilities of a United States citizen include: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pay taxes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,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serve on a jury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, and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register for Selective Service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. It is required by law that citizens do these things.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Another responsibility of citizens is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voting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, although it is not required.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2" name="Google Shape;182;p18"/>
          <p:cNvSpPr txBox="1"/>
          <p:nvPr/>
        </p:nvSpPr>
        <p:spPr>
          <a:xfrm>
            <a:off x="6660600" y="4682625"/>
            <a:ext cx="24834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Question #6</a:t>
            </a:r>
            <a:endParaRPr b="0" i="0" sz="18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83" name="Google Shape;18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1200" y="1373349"/>
            <a:ext cx="3954900" cy="302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"/>
          <p:cNvSpPr txBox="1"/>
          <p:nvPr>
            <p:ph type="title"/>
          </p:nvPr>
        </p:nvSpPr>
        <p:spPr>
          <a:xfrm>
            <a:off x="1004850" y="200975"/>
            <a:ext cx="71343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Rights of United States Citizens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9" name="Google Shape;189;p19"/>
          <p:cNvSpPr txBox="1"/>
          <p:nvPr>
            <p:ph idx="1" type="body"/>
          </p:nvPr>
        </p:nvSpPr>
        <p:spPr>
          <a:xfrm>
            <a:off x="4493025" y="1220252"/>
            <a:ext cx="3875700" cy="3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Basic rights are guaranteed to everyone in the United States (even non-citizens) in the Constitution. Citizens have additional rights.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These additional rights for citizens are the right to vote in federal elections and the right to run for office.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90" name="Google Shape;190;p19"/>
          <p:cNvPicPr preferRelativeResize="0"/>
          <p:nvPr/>
        </p:nvPicPr>
        <p:blipFill rotWithShape="1">
          <a:blip r:embed="rId3">
            <a:alphaModFix/>
          </a:blip>
          <a:srcRect b="0" l="0" r="2741" t="0"/>
          <a:stretch/>
        </p:blipFill>
        <p:spPr>
          <a:xfrm>
            <a:off x="344525" y="1514200"/>
            <a:ext cx="3761301" cy="260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20"/>
          <p:cNvSpPr txBox="1"/>
          <p:nvPr>
            <p:ph type="title"/>
          </p:nvPr>
        </p:nvSpPr>
        <p:spPr>
          <a:xfrm>
            <a:off x="1004850" y="200975"/>
            <a:ext cx="71343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Rights of United States Citizens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6" name="Google Shape;196;p20"/>
          <p:cNvSpPr txBox="1"/>
          <p:nvPr>
            <p:ph idx="1" type="body"/>
          </p:nvPr>
        </p:nvSpPr>
        <p:spPr>
          <a:xfrm>
            <a:off x="4493025" y="1220252"/>
            <a:ext cx="3875700" cy="3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Basic rights are guaranteed to everyone in the United States (even non-citizens) in the Constitution. Citizens have additional rights.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These additional rights for citizens are the right to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vote in federal elections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and the right to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run for office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197" name="Google Shape;197;p20"/>
          <p:cNvPicPr preferRelativeResize="0"/>
          <p:nvPr/>
        </p:nvPicPr>
        <p:blipFill rotWithShape="1">
          <a:blip r:embed="rId3">
            <a:alphaModFix/>
          </a:blip>
          <a:srcRect b="0" l="0" r="2741" t="0"/>
          <a:stretch/>
        </p:blipFill>
        <p:spPr>
          <a:xfrm>
            <a:off x="344525" y="1514200"/>
            <a:ext cx="3761301" cy="260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0"/>
          <p:cNvSpPr txBox="1"/>
          <p:nvPr/>
        </p:nvSpPr>
        <p:spPr>
          <a:xfrm>
            <a:off x="6660600" y="4682625"/>
            <a:ext cx="24834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Question #7</a:t>
            </a:r>
            <a:endParaRPr b="0" i="0" sz="18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"/>
          <p:cNvSpPr txBox="1"/>
          <p:nvPr>
            <p:ph type="title"/>
          </p:nvPr>
        </p:nvSpPr>
        <p:spPr>
          <a:xfrm>
            <a:off x="1004850" y="200975"/>
            <a:ext cx="71343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The Right to Vote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4" name="Google Shape;204;p21"/>
          <p:cNvSpPr txBox="1"/>
          <p:nvPr>
            <p:ph idx="1" type="body"/>
          </p:nvPr>
        </p:nvSpPr>
        <p:spPr>
          <a:xfrm>
            <a:off x="157900" y="961850"/>
            <a:ext cx="3875700" cy="3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You are eligible to vote in federal elections if: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You are a U.S. citizen (either by birth or naturalization)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You meet your state’s residency requirements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You are 18 years old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You are a registered voter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05" name="Google Shape;20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9700" y="1703375"/>
            <a:ext cx="3572700" cy="30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1"/>
          <p:cNvSpPr txBox="1"/>
          <p:nvPr>
            <p:ph idx="1" type="body"/>
          </p:nvPr>
        </p:nvSpPr>
        <p:spPr>
          <a:xfrm>
            <a:off x="4143000" y="1136075"/>
            <a:ext cx="4886100" cy="5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process to vote is simple and there is no cost.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2"/>
          <p:cNvSpPr txBox="1"/>
          <p:nvPr>
            <p:ph type="title"/>
          </p:nvPr>
        </p:nvSpPr>
        <p:spPr>
          <a:xfrm>
            <a:off x="1004850" y="200975"/>
            <a:ext cx="71343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The Right to Vote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2" name="Google Shape;212;p22"/>
          <p:cNvSpPr txBox="1"/>
          <p:nvPr>
            <p:ph idx="1" type="body"/>
          </p:nvPr>
        </p:nvSpPr>
        <p:spPr>
          <a:xfrm>
            <a:off x="157900" y="961850"/>
            <a:ext cx="3875700" cy="3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You are eligible to vote in federal elections if: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You are a U.S. citizen (either by birth or naturalization)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You meet your state’s residency requirements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You are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18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years old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You are a registered voter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13" name="Google Shape;213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9700" y="1703375"/>
            <a:ext cx="3572700" cy="30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2"/>
          <p:cNvSpPr txBox="1"/>
          <p:nvPr>
            <p:ph idx="1" type="body"/>
          </p:nvPr>
        </p:nvSpPr>
        <p:spPr>
          <a:xfrm>
            <a:off x="4143000" y="1136075"/>
            <a:ext cx="4886100" cy="5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process to vote is simple and there is no cost.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15" name="Google Shape;215;p22"/>
          <p:cNvSpPr txBox="1"/>
          <p:nvPr/>
        </p:nvSpPr>
        <p:spPr>
          <a:xfrm>
            <a:off x="6660600" y="4682625"/>
            <a:ext cx="24834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Question #8</a:t>
            </a:r>
            <a:endParaRPr b="0" i="0" sz="18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3"/>
          <p:cNvSpPr txBox="1"/>
          <p:nvPr>
            <p:ph type="title"/>
          </p:nvPr>
        </p:nvSpPr>
        <p:spPr>
          <a:xfrm>
            <a:off x="311700" y="459350"/>
            <a:ext cx="8520600" cy="436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0"/>
              <a:buNone/>
            </a:pPr>
            <a:r>
              <a:rPr b="0" lang="en" sz="96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Political Parties and Participating in Democracy</a:t>
            </a:r>
            <a:endParaRPr b="0" sz="96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4"/>
          <p:cNvSpPr txBox="1"/>
          <p:nvPr>
            <p:ph type="title"/>
          </p:nvPr>
        </p:nvSpPr>
        <p:spPr>
          <a:xfrm>
            <a:off x="1004850" y="0"/>
            <a:ext cx="71343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American Political Parties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6" name="Google Shape;226;p24"/>
          <p:cNvSpPr txBox="1"/>
          <p:nvPr>
            <p:ph idx="1" type="body"/>
          </p:nvPr>
        </p:nvSpPr>
        <p:spPr>
          <a:xfrm>
            <a:off x="0" y="791800"/>
            <a:ext cx="4521600" cy="16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 political party is a group of people with similar political views and interests that work together to influence elections and political decisions.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7" name="Google Shape;227;p24"/>
          <p:cNvSpPr txBox="1"/>
          <p:nvPr>
            <p:ph idx="1" type="body"/>
          </p:nvPr>
        </p:nvSpPr>
        <p:spPr>
          <a:xfrm>
            <a:off x="4801650" y="791800"/>
            <a:ext cx="4206000" cy="20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Political parties: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Select and support candidates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Encourage people to participate and vote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Monitor and report on political issues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28" name="Google Shape;228;p24"/>
          <p:cNvSpPr txBox="1"/>
          <p:nvPr>
            <p:ph idx="1" type="body"/>
          </p:nvPr>
        </p:nvSpPr>
        <p:spPr>
          <a:xfrm>
            <a:off x="730650" y="3131650"/>
            <a:ext cx="7682700" cy="16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Today’s biggest parties are the Democrats and the Republicans. These parties are often associated with colors, blue for Democrats and red for Republicans; and animal symbols, donkey for Democrats and elephant for Republicans. The Republican Party is also known as the GOP, which stands for ‘Grand Old Party’.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29" name="Google Shape;22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69674" y="2037675"/>
            <a:ext cx="1531975" cy="114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"/>
          <p:cNvSpPr txBox="1"/>
          <p:nvPr>
            <p:ph type="title"/>
          </p:nvPr>
        </p:nvSpPr>
        <p:spPr>
          <a:xfrm>
            <a:off x="1004850" y="0"/>
            <a:ext cx="71343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American Political Parties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5" name="Google Shape;235;p25"/>
          <p:cNvSpPr txBox="1"/>
          <p:nvPr>
            <p:ph idx="1" type="body"/>
          </p:nvPr>
        </p:nvSpPr>
        <p:spPr>
          <a:xfrm>
            <a:off x="0" y="791800"/>
            <a:ext cx="4521600" cy="16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 political party is a group of people with similar political views and interests that work together to influence elections and political decisions.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6" name="Google Shape;236;p25"/>
          <p:cNvSpPr txBox="1"/>
          <p:nvPr>
            <p:ph idx="1" type="body"/>
          </p:nvPr>
        </p:nvSpPr>
        <p:spPr>
          <a:xfrm>
            <a:off x="4801650" y="791800"/>
            <a:ext cx="4206000" cy="200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Political parties: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Select and support candidates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Encourage people to participate and vote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Monitor and report on political issues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37" name="Google Shape;237;p25"/>
          <p:cNvSpPr txBox="1"/>
          <p:nvPr>
            <p:ph idx="1" type="body"/>
          </p:nvPr>
        </p:nvSpPr>
        <p:spPr>
          <a:xfrm>
            <a:off x="730650" y="3131650"/>
            <a:ext cx="7682700" cy="16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Today’s biggest parties are the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Democrats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and the </a:t>
            </a: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Republicans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. These parties are often associated with colors, blue for Democrats and red for Republicans; and animal symbols, donkey for Democrats and elephant for Republicans. The Republican Party is also known as the GOP, which stands for ‘Grand Old Party’.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38" name="Google Shape;238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69674" y="2037675"/>
            <a:ext cx="1531975" cy="114272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5"/>
          <p:cNvSpPr txBox="1"/>
          <p:nvPr/>
        </p:nvSpPr>
        <p:spPr>
          <a:xfrm>
            <a:off x="6660600" y="4682625"/>
            <a:ext cx="24834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Question #9</a:t>
            </a:r>
            <a:endParaRPr b="0" i="0" sz="18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6"/>
          <p:cNvSpPr txBox="1"/>
          <p:nvPr>
            <p:ph type="title"/>
          </p:nvPr>
        </p:nvSpPr>
        <p:spPr>
          <a:xfrm>
            <a:off x="665850" y="0"/>
            <a:ext cx="78123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Ways to Participate in Democracy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45" name="Google Shape;24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6151" y="956500"/>
            <a:ext cx="2981100" cy="3783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6"/>
          <p:cNvSpPr txBox="1"/>
          <p:nvPr>
            <p:ph idx="1" type="body"/>
          </p:nvPr>
        </p:nvSpPr>
        <p:spPr>
          <a:xfrm>
            <a:off x="244150" y="576625"/>
            <a:ext cx="4844700" cy="42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As a citizen, you can make a big difference. Some things you can do to be politically active include: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Register to vote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Vote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in every election (local, state, and federal)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Vote in primaries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Join a political party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Ask questions of candidates and elected officials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Run for office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7"/>
          <p:cNvSpPr txBox="1"/>
          <p:nvPr>
            <p:ph type="title"/>
          </p:nvPr>
        </p:nvSpPr>
        <p:spPr>
          <a:xfrm>
            <a:off x="682500" y="0"/>
            <a:ext cx="7779000" cy="8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5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Ways to Participate in Democracy</a:t>
            </a:r>
            <a:endParaRPr sz="45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52" name="Google Shape;252;p27"/>
          <p:cNvSpPr txBox="1"/>
          <p:nvPr>
            <p:ph idx="1" type="body"/>
          </p:nvPr>
        </p:nvSpPr>
        <p:spPr>
          <a:xfrm>
            <a:off x="244150" y="576625"/>
            <a:ext cx="4844700" cy="425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As a citizen, you can make a big difference. Some things you can do to be politically active include: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Register to vote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Vote</a:t>
            </a: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in every election (local, state, and federal)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Vote in primaries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Join a political party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Ask questions of candidates and elected officials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3683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Oswald"/>
              <a:buChar char="●"/>
            </a:pPr>
            <a:r>
              <a:rPr lang="en" sz="22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Run for office</a:t>
            </a:r>
            <a:endParaRPr sz="22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53" name="Google Shape;25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36151" y="956500"/>
            <a:ext cx="2981100" cy="3783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7"/>
          <p:cNvSpPr txBox="1"/>
          <p:nvPr/>
        </p:nvSpPr>
        <p:spPr>
          <a:xfrm>
            <a:off x="6660600" y="4682625"/>
            <a:ext cx="2483400" cy="4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Question #10</a:t>
            </a:r>
            <a:endParaRPr b="0" i="0" sz="1800" u="none" cap="none" strike="noStrike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8"/>
          <p:cNvSpPr txBox="1"/>
          <p:nvPr>
            <p:ph type="title"/>
          </p:nvPr>
        </p:nvSpPr>
        <p:spPr>
          <a:xfrm>
            <a:off x="311700" y="71775"/>
            <a:ext cx="8520600" cy="80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60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WORKSHEET REVIEW</a:t>
            </a:r>
            <a:endParaRPr sz="6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60" name="Google Shape;260;p28"/>
          <p:cNvSpPr txBox="1"/>
          <p:nvPr>
            <p:ph idx="1" type="body"/>
          </p:nvPr>
        </p:nvSpPr>
        <p:spPr>
          <a:xfrm>
            <a:off x="182525" y="1105475"/>
            <a:ext cx="4497000" cy="3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1. Freedom of expression/speech/assembly/religion; right to bear arms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2. Between ages 18 and 25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3. April 15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4. Give up loyal to other countries/defend the Constitution/obey the laws of the United States/serve in military if needed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5. The flag/the United States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61" name="Google Shape;261;p28"/>
          <p:cNvSpPr txBox="1"/>
          <p:nvPr>
            <p:ph idx="1" type="body"/>
          </p:nvPr>
        </p:nvSpPr>
        <p:spPr>
          <a:xfrm>
            <a:off x="4679525" y="1105475"/>
            <a:ext cx="4091400" cy="31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6. Pay taxes/serve on a jury/register for Selective Service/vote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7. Vote in federal elections/run for office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8. 18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9. Democrats and Republicans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2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10. Register to vote/vote/vote in primaries/join political party/ask elected officials questions/run for office</a:t>
            </a:r>
            <a:endParaRPr sz="2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62" name="Google Shape;262;p28"/>
          <p:cNvSpPr/>
          <p:nvPr/>
        </p:nvSpPr>
        <p:spPr>
          <a:xfrm>
            <a:off x="7416625" y="2018151"/>
            <a:ext cx="1655618" cy="1243873"/>
          </a:xfrm>
          <a:custGeom>
            <a:rect b="b" l="l" r="r" t="t"/>
            <a:pathLst>
              <a:path extrusionOk="0" h="107462" w="124717">
                <a:moveTo>
                  <a:pt x="14290" y="75153"/>
                </a:moveTo>
                <a:lnTo>
                  <a:pt x="34461" y="107462"/>
                </a:lnTo>
                <a:lnTo>
                  <a:pt x="124717" y="16970"/>
                </a:lnTo>
                <a:lnTo>
                  <a:pt x="103930" y="0"/>
                </a:lnTo>
                <a:lnTo>
                  <a:pt x="39113" y="65013"/>
                </a:lnTo>
                <a:lnTo>
                  <a:pt x="20255" y="36749"/>
                </a:lnTo>
                <a:lnTo>
                  <a:pt x="0" y="52729"/>
                </a:lnTo>
                <a:lnTo>
                  <a:pt x="18187" y="81214"/>
                </a:lnTo>
                <a:close/>
              </a:path>
            </a:pathLst>
          </a:custGeom>
          <a:solidFill>
            <a:srgbClr val="00FF00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9"/>
          <p:cNvSpPr txBox="1"/>
          <p:nvPr>
            <p:ph type="title"/>
          </p:nvPr>
        </p:nvSpPr>
        <p:spPr>
          <a:xfrm>
            <a:off x="311700" y="71775"/>
            <a:ext cx="8520600" cy="80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60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Dictation Practice</a:t>
            </a:r>
            <a:endParaRPr sz="6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68" name="Google Shape;268;p29"/>
          <p:cNvSpPr txBox="1"/>
          <p:nvPr>
            <p:ph idx="1" type="body"/>
          </p:nvPr>
        </p:nvSpPr>
        <p:spPr>
          <a:xfrm>
            <a:off x="206100" y="1119825"/>
            <a:ext cx="8731800" cy="3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Oswald"/>
              <a:buChar char="●"/>
            </a:pPr>
            <a:r>
              <a:rPr lang="en" sz="37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We pay taxes in April.</a:t>
            </a:r>
            <a:endParaRPr sz="37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37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Oswald"/>
              <a:buChar char="●"/>
            </a:pPr>
            <a:r>
              <a:rPr lang="en" sz="37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Citizens have the right to run for office.</a:t>
            </a:r>
            <a:endParaRPr sz="37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37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57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700"/>
              <a:buFont typeface="Oswald"/>
              <a:buChar char="●"/>
            </a:pPr>
            <a:r>
              <a:rPr lang="en" sz="37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I want to be an American citizen.</a:t>
            </a:r>
            <a:endParaRPr sz="37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0"/>
          <p:cNvSpPr txBox="1"/>
          <p:nvPr>
            <p:ph type="title"/>
          </p:nvPr>
        </p:nvSpPr>
        <p:spPr>
          <a:xfrm>
            <a:off x="0" y="186625"/>
            <a:ext cx="9144000" cy="80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52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WHAT TO DO NOW</a:t>
            </a:r>
            <a:endParaRPr sz="52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74" name="Google Shape;274;p30"/>
          <p:cNvSpPr txBox="1"/>
          <p:nvPr>
            <p:ph idx="1" type="body"/>
          </p:nvPr>
        </p:nvSpPr>
        <p:spPr>
          <a:xfrm>
            <a:off x="206100" y="1119825"/>
            <a:ext cx="8731800" cy="36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swald"/>
              <a:buChar char="●"/>
            </a:pPr>
            <a:r>
              <a:rPr lang="en" sz="3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Writing Practice</a:t>
            </a:r>
            <a:endParaRPr sz="3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31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swald"/>
              <a:buChar char="○"/>
            </a:pPr>
            <a:r>
              <a:rPr lang="en" sz="3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Write out the eight sentences</a:t>
            </a:r>
            <a:endParaRPr sz="3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31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swald"/>
              <a:buChar char="○"/>
            </a:pPr>
            <a:r>
              <a:rPr lang="en" sz="3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Practice saying them out loud</a:t>
            </a:r>
            <a:endParaRPr sz="3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31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swald"/>
              <a:buChar char="●"/>
            </a:pPr>
            <a:r>
              <a:rPr lang="en" sz="3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Reading Practice</a:t>
            </a:r>
            <a:endParaRPr sz="3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318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swald"/>
              <a:buChar char="○"/>
            </a:pPr>
            <a:r>
              <a:rPr lang="en" sz="3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Practice reading sentences</a:t>
            </a:r>
            <a:endParaRPr sz="3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-4318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swald"/>
              <a:buChar char="■"/>
            </a:pPr>
            <a:r>
              <a:rPr lang="en" sz="32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Read out loud!!</a:t>
            </a:r>
            <a:endParaRPr sz="32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1"/>
          <p:cNvSpPr txBox="1"/>
          <p:nvPr>
            <p:ph type="title"/>
          </p:nvPr>
        </p:nvSpPr>
        <p:spPr>
          <a:xfrm>
            <a:off x="311700" y="71775"/>
            <a:ext cx="8520600" cy="80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60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Class is Complete!</a:t>
            </a:r>
            <a:endParaRPr sz="6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80" name="Google Shape;280;p31"/>
          <p:cNvSpPr txBox="1"/>
          <p:nvPr>
            <p:ph idx="1" type="body"/>
          </p:nvPr>
        </p:nvSpPr>
        <p:spPr>
          <a:xfrm>
            <a:off x="105625" y="990600"/>
            <a:ext cx="6038100" cy="371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Sessions 1-7 cover all the material that is on the Civics Test</a:t>
            </a:r>
            <a:endParaRPr sz="3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3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The next video series will explain how to </a:t>
            </a:r>
            <a:r>
              <a:rPr b="1"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fill out the application for citizenship</a:t>
            </a:r>
            <a:r>
              <a:rPr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and </a:t>
            </a:r>
            <a:r>
              <a:rPr b="1"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explain what will happen during the</a:t>
            </a:r>
            <a:r>
              <a:rPr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b="1"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citizenship interview</a:t>
            </a:r>
            <a:r>
              <a:rPr lang="en" sz="30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sz="30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281" name="Google Shape;281;p31"/>
          <p:cNvPicPr preferRelativeResize="0"/>
          <p:nvPr/>
        </p:nvPicPr>
        <p:blipFill rotWithShape="1">
          <a:blip r:embed="rId3">
            <a:alphaModFix/>
          </a:blip>
          <a:srcRect b="0" l="16009" r="16009" t="0"/>
          <a:stretch/>
        </p:blipFill>
        <p:spPr>
          <a:xfrm>
            <a:off x="6143725" y="1372509"/>
            <a:ext cx="2789100" cy="295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2"/>
          <p:cNvSpPr txBox="1"/>
          <p:nvPr>
            <p:ph type="title"/>
          </p:nvPr>
        </p:nvSpPr>
        <p:spPr>
          <a:xfrm>
            <a:off x="311700" y="71775"/>
            <a:ext cx="8520600" cy="80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6000">
                <a:solidFill>
                  <a:schemeClr val="lt2"/>
                </a:solidFill>
                <a:latin typeface="Oswald"/>
                <a:ea typeface="Oswald"/>
                <a:cs typeface="Oswald"/>
                <a:sym typeface="Oswald"/>
              </a:rPr>
              <a:t>IF YOU HAVE ANY QUESTIONS</a:t>
            </a:r>
            <a:endParaRPr sz="6000"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87" name="Google Shape;287;p32"/>
          <p:cNvSpPr txBox="1"/>
          <p:nvPr>
            <p:ph idx="1" type="body"/>
          </p:nvPr>
        </p:nvSpPr>
        <p:spPr>
          <a:xfrm>
            <a:off x="208650" y="1019300"/>
            <a:ext cx="8726700" cy="3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Call the Columbus Junction Public Library: </a:t>
            </a:r>
            <a:r>
              <a:rPr lang="en" sz="35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319-728-7972</a:t>
            </a:r>
            <a:endParaRPr sz="35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35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sz="3500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3500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Email Mandy Grimm at: </a:t>
            </a:r>
            <a:r>
              <a:rPr lang="en" sz="3500" u="sng">
                <a:solidFill>
                  <a:schemeClr val="lt1"/>
                </a:solidFill>
                <a:latin typeface="Oswald"/>
                <a:ea typeface="Oswald"/>
                <a:cs typeface="Oswald"/>
                <a:sym typeface="Oswald"/>
              </a:rPr>
              <a:t>mandy.grimm@columbusjct.lib.ia.us</a:t>
            </a:r>
            <a:endParaRPr sz="3500" u="sng">
              <a:solidFill>
                <a:schemeClr val="lt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pearmint">
  <a:themeElements>
    <a:clrScheme name="Spearmint">
      <a:dk1>
        <a:srgbClr val="202729"/>
      </a:dk1>
      <a:lt1>
        <a:srgbClr val="FFFFFF"/>
      </a:lt1>
      <a:dk2>
        <a:srgbClr val="4BA173"/>
      </a:dk2>
      <a:lt2>
        <a:srgbClr val="63D297"/>
      </a:lt2>
      <a:accent1>
        <a:srgbClr val="353744"/>
      </a:accent1>
      <a:accent2>
        <a:srgbClr val="424242"/>
      </a:accent2>
      <a:accent3>
        <a:srgbClr val="616161"/>
      </a:accent3>
      <a:accent4>
        <a:srgbClr val="999999"/>
      </a:accent4>
      <a:accent5>
        <a:srgbClr val="FF5252"/>
      </a:accent5>
      <a:accent6>
        <a:srgbClr val="FFF176"/>
      </a:accent6>
      <a:hlink>
        <a:srgbClr val="FF5252"/>
      </a:hlink>
      <a:folHlink>
        <a:srgbClr val="FF525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