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htxJ3KTHqD5CXb6hUAwwIapU5s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schemas.openxmlformats.org/officeDocument/2006/relationships/font" Target="fonts/Oswald-regular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0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0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0"/>
          <p:cNvGrpSpPr/>
          <p:nvPr/>
        </p:nvGrpSpPr>
        <p:grpSpPr>
          <a:xfrm>
            <a:off x="199149" y="4055652"/>
            <a:ext cx="2795413" cy="1083308"/>
            <a:chOff x="6917201" y="0"/>
            <a:chExt cx="2227777" cy="863400"/>
          </a:xfrm>
        </p:grpSpPr>
        <p:sp>
          <p:nvSpPr>
            <p:cNvPr id="31" name="Google Shape;31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0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9" name="Google Shape;119;p2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21"/>
          <p:cNvGrpSpPr/>
          <p:nvPr/>
        </p:nvGrpSpPr>
        <p:grpSpPr>
          <a:xfrm>
            <a:off x="5959222" y="4119576"/>
            <a:ext cx="2520951" cy="1024165"/>
            <a:chOff x="6917201" y="0"/>
            <a:chExt cx="2227777" cy="863400"/>
          </a:xfrm>
        </p:grpSpPr>
        <p:sp>
          <p:nvSpPr>
            <p:cNvPr id="40" name="Google Shape;40;p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1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44" name="Google Shape;44;p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2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2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53" name="Google Shape;53;p2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2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57" name="Google Shape;57;p2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22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2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00" name="Google Shape;100;p2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05" name="Google Shape;105;p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28"/>
          <p:cNvGrpSpPr/>
          <p:nvPr/>
        </p:nvGrpSpPr>
        <p:grpSpPr>
          <a:xfrm>
            <a:off x="5886353" y="1243"/>
            <a:ext cx="3257454" cy="1261514"/>
            <a:chOff x="6917201" y="0"/>
            <a:chExt cx="2227777" cy="863400"/>
          </a:xfrm>
        </p:grpSpPr>
        <p:sp>
          <p:nvSpPr>
            <p:cNvPr id="109" name="Google Shape;109;p2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0.jp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2350050" y="1651375"/>
            <a:ext cx="44439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Citizenship Class</a:t>
            </a:r>
            <a:endParaRPr sz="4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3255300" y="2799575"/>
            <a:ext cx="26334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Session 3 and 4 Review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1"/>
          <p:cNvSpPr txBox="1"/>
          <p:nvPr>
            <p:ph idx="1" type="subTitle"/>
          </p:nvPr>
        </p:nvSpPr>
        <p:spPr>
          <a:xfrm>
            <a:off x="2253150" y="3647800"/>
            <a:ext cx="46377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**Watch this video before going on to Session 5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553675" y="884550"/>
            <a:ext cx="25866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Cabinet</a:t>
            </a:r>
            <a:endParaRPr b="0" i="0" sz="4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415075" y="3213750"/>
            <a:ext cx="28638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**Section ‘D’ on your fill in the blanks worksheet</a:t>
            </a:r>
            <a:endParaRPr b="0" i="0" sz="26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I primi 100 giorni di &lt;strong&gt;Trump&lt;/strong&gt;: “A Mixed Bag” – La Voce di ..." id="192" name="Google Shape;1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725" y="1114050"/>
            <a:ext cx="4372800" cy="29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/>
        </p:nvSpPr>
        <p:spPr>
          <a:xfrm>
            <a:off x="322675" y="884550"/>
            <a:ext cx="30486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State Government</a:t>
            </a:r>
            <a:endParaRPr b="0" i="0" sz="4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415075" y="3213750"/>
            <a:ext cx="28638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**Section ‘E’ on your fill in the blanks worksheet</a:t>
            </a:r>
            <a:endParaRPr b="0" i="0" sz="26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Bleeding Heartland"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875" y="383300"/>
            <a:ext cx="3280324" cy="218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ction 2020: Previewing key Iowa Legislature races | weareiowa.com" id="200" name="Google Shape;20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375" y="2849698"/>
            <a:ext cx="3201125" cy="18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864450" y="259000"/>
            <a:ext cx="74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Fill in the Blank Questions</a:t>
            </a:r>
            <a:endParaRPr sz="4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523950" y="1062250"/>
            <a:ext cx="80961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A: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Legislative Branch is made up of two parts, the ______________________ and the _________________________________.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Each state elects ______________________ senators.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leader of the Senate is the _________________________________. Their job is to break ties.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Representatives are divided based on population. Iowa has _____________________ representatives.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/>
          <p:nvPr>
            <p:ph idx="1" type="body"/>
          </p:nvPr>
        </p:nvSpPr>
        <p:spPr>
          <a:xfrm>
            <a:off x="864450" y="259000"/>
            <a:ext cx="74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Fill in the Blank Questions</a:t>
            </a:r>
            <a:endParaRPr sz="4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523950" y="1062250"/>
            <a:ext cx="80961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B: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Judicial Branch is composed of the Supreme Court and other ____________________________.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Supreme Court is the final judge of cases involving the ____________________________.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nine justices of the Supreme Court must be appointed by the _________________________ and approved by the _________________________.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>
            <p:ph idx="1" type="body"/>
          </p:nvPr>
        </p:nvSpPr>
        <p:spPr>
          <a:xfrm>
            <a:off x="864450" y="259000"/>
            <a:ext cx="74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Fill in the Blank Questions</a:t>
            </a:r>
            <a:endParaRPr sz="4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523950" y="1062250"/>
            <a:ext cx="80961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C: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___________________ is in charge of the Executive Branch, and is also the Commander in Chief of the ______________________.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President is elected for __________________ years. Election Day is always in 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If the President can no longer serve, the next in line is the __________________ and then the ________________________________.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President can either ________________ or _______________ bills.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/>
          <p:nvPr>
            <p:ph idx="1" type="body"/>
          </p:nvPr>
        </p:nvSpPr>
        <p:spPr>
          <a:xfrm>
            <a:off x="864450" y="259000"/>
            <a:ext cx="74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Fill in the Blank Questions</a:t>
            </a:r>
            <a:endParaRPr sz="4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523950" y="1062250"/>
            <a:ext cx="80961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D: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role of the cabinet is to ___________________ the President.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Two cabinet positions are ______________________________________ and ___________________________________________________________.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/>
          <p:nvPr>
            <p:ph idx="1" type="body"/>
          </p:nvPr>
        </p:nvSpPr>
        <p:spPr>
          <a:xfrm>
            <a:off x="864450" y="259000"/>
            <a:ext cx="74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Fill in the Blank Questions</a:t>
            </a:r>
            <a:endParaRPr sz="4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523950" y="1062250"/>
            <a:ext cx="80961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E: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____________________________________ is the governor of Iowa.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swald"/>
              <a:buAutoNum type="arabicPeriod"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The capital of Iowa is _________________________________________.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>
            <p:ph idx="1" type="body"/>
          </p:nvPr>
        </p:nvSpPr>
        <p:spPr>
          <a:xfrm>
            <a:off x="536250" y="172900"/>
            <a:ext cx="8071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Answers to Session 3 and 4 Review</a:t>
            </a:r>
            <a:endParaRPr sz="4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208125" y="846925"/>
            <a:ext cx="4047900" cy="3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A: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1. Senate; House of Representatives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2. 2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3. Vice President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4. 4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B: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1. Federal courts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2. Constitution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3. President; Senate</a:t>
            </a:r>
            <a:endParaRPr b="0" i="0" sz="22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4422950" y="679250"/>
            <a:ext cx="4591800" cy="43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C: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1. President; military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2. 4; November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3. Vice President; Speaker of the House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4. Sign; veto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D</a:t>
            </a: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: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1. Advise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2. Secretary of State; Secretary of Defense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sng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Section E: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1. Kim Reynolds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2. Des Moines</a:t>
            </a:r>
            <a:endParaRPr b="0" i="0" sz="21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>
            <p:ph type="title"/>
          </p:nvPr>
        </p:nvSpPr>
        <p:spPr>
          <a:xfrm>
            <a:off x="2505000" y="925650"/>
            <a:ext cx="41340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6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End of Review!</a:t>
            </a:r>
            <a:endParaRPr sz="6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3" name="Google Shape;243;p18"/>
          <p:cNvSpPr txBox="1"/>
          <p:nvPr>
            <p:ph type="title"/>
          </p:nvPr>
        </p:nvSpPr>
        <p:spPr>
          <a:xfrm>
            <a:off x="188400" y="2958525"/>
            <a:ext cx="4304700" cy="19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**Once you feel confident with Sessions 3 and 4, and have completed this video, move onto Session 5!</a:t>
            </a:r>
            <a:endParaRPr sz="3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863" y="0"/>
            <a:ext cx="66562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/>
          <p:nvPr/>
        </p:nvSpPr>
        <p:spPr>
          <a:xfrm>
            <a:off x="3840550" y="712075"/>
            <a:ext cx="1583100" cy="3931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591300" y="712075"/>
            <a:ext cx="1583100" cy="3931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2089800" y="712075"/>
            <a:ext cx="1583100" cy="3931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>
            <p:ph type="title"/>
          </p:nvPr>
        </p:nvSpPr>
        <p:spPr>
          <a:xfrm>
            <a:off x="0" y="1748700"/>
            <a:ext cx="81588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6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Review Session 3 and 4 Homework</a:t>
            </a:r>
            <a:endParaRPr sz="6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idx="1" type="body"/>
          </p:nvPr>
        </p:nvSpPr>
        <p:spPr>
          <a:xfrm>
            <a:off x="864450" y="259000"/>
            <a:ext cx="74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4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Writing Sentences</a:t>
            </a:r>
            <a:endParaRPr sz="48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23950" y="861275"/>
            <a:ext cx="8096100" cy="4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1. Our government is divided into three branches.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2. The House and Senate are parts of Congress.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3. The President is elected every four years.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4. The President lives in the White House.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5. The Governor of Iowa is Kim Reynolds.</a:t>
            </a:r>
            <a:endParaRPr b="0" i="0" sz="28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0" y="1748700"/>
            <a:ext cx="81588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6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What we Learned in Session 3</a:t>
            </a:r>
            <a:endParaRPr sz="6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/>
        </p:nvSpPr>
        <p:spPr>
          <a:xfrm>
            <a:off x="270025" y="808775"/>
            <a:ext cx="3153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Legislative Branch</a:t>
            </a:r>
            <a:endParaRPr b="0" i="0" sz="4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415075" y="3213750"/>
            <a:ext cx="28638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**Section ‘A’ on your fill in the blanks worksheet</a:t>
            </a:r>
            <a:endParaRPr b="0" i="0" sz="26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Budgets, Budgets, Budgets …. A Congressional Budget Idea ..."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8275" y="459374"/>
            <a:ext cx="3845100" cy="18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4000" y="2556675"/>
            <a:ext cx="2894524" cy="22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270025" y="808775"/>
            <a:ext cx="3153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Judicial Branch</a:t>
            </a:r>
            <a:endParaRPr b="0" i="0" sz="4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415075" y="3213750"/>
            <a:ext cx="28638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**Section ‘B’ on your fill in the blanks worksheet</a:t>
            </a:r>
            <a:endParaRPr b="0" i="0" sz="26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government12mumford - &lt;strong&gt;judicial branch&lt;/strong&gt;"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3150" y="277000"/>
            <a:ext cx="3153900" cy="23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8875" y="2674301"/>
            <a:ext cx="3920712" cy="225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>
          <a:xfrm>
            <a:off x="0" y="1748700"/>
            <a:ext cx="81588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6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What we Learned in Session 4</a:t>
            </a:r>
            <a:endParaRPr sz="6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270025" y="808775"/>
            <a:ext cx="3153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Executive Branch</a:t>
            </a:r>
            <a:endParaRPr b="0" i="0" sz="48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415075" y="3213750"/>
            <a:ext cx="2863800" cy="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**Section ‘C’ on your fill in the blanks worksheet</a:t>
            </a:r>
            <a:endParaRPr b="0" i="0" sz="2600" u="none" cap="none" strike="noStrike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10 Reasons to follow European approach - Afro-IP"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875" y="900625"/>
            <a:ext cx="2685900" cy="20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 b="0" l="21960" r="21959" t="0"/>
          <a:stretch/>
        </p:blipFill>
        <p:spPr>
          <a:xfrm>
            <a:off x="6210675" y="401950"/>
            <a:ext cx="1743300" cy="146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yndon B. Johnson - Wikipedia" id="184" name="Google Shape;18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4750" y="1107750"/>
            <a:ext cx="1098000" cy="14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6">
            <a:alphaModFix/>
          </a:blip>
          <a:srcRect b="0" l="16560" r="16554" t="0"/>
          <a:stretch/>
        </p:blipFill>
        <p:spPr>
          <a:xfrm>
            <a:off x="5412575" y="2799175"/>
            <a:ext cx="2474400" cy="20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