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5143500" cx="9144000"/>
  <p:notesSz cx="6858000" cy="9144000"/>
  <p:embeddedFontLst>
    <p:embeddedFont>
      <p:font typeface="Source Code Pro"/>
      <p:regular r:id="rId21"/>
      <p:bold r:id="rId22"/>
      <p:italic r:id="rId23"/>
      <p:boldItalic r:id="rId24"/>
    </p:embeddedFont>
    <p:embeddedFont>
      <p:font typeface="Quicksand"/>
      <p:regular r:id="rId25"/>
      <p:bold r:id="rId26"/>
    </p:embeddedFont>
    <p:embeddedFont>
      <p:font typeface="Oswald"/>
      <p:regular r:id="rId27"/>
      <p:bold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SourceCodePro-bold.fntdata"/><Relationship Id="rId21" Type="http://schemas.openxmlformats.org/officeDocument/2006/relationships/font" Target="fonts/SourceCodePro-regular.fntdata"/><Relationship Id="rId24" Type="http://schemas.openxmlformats.org/officeDocument/2006/relationships/font" Target="fonts/SourceCodePro-boldItalic.fntdata"/><Relationship Id="rId23" Type="http://schemas.openxmlformats.org/officeDocument/2006/relationships/font" Target="fonts/SourceCodePro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Quicksand-bold.fntdata"/><Relationship Id="rId25" Type="http://schemas.openxmlformats.org/officeDocument/2006/relationships/font" Target="fonts/Quicksand-regular.fntdata"/><Relationship Id="rId28" Type="http://schemas.openxmlformats.org/officeDocument/2006/relationships/font" Target="fonts/Oswald-bold.fntdata"/><Relationship Id="rId27" Type="http://schemas.openxmlformats.org/officeDocument/2006/relationships/font" Target="fonts/Oswald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ac271ae1ad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ac271ae1ad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ac271ae1ad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ac271ae1ad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ac271ae1ad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ac271ae1ad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ac271ae1ad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ac271ae1ad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ac271ae1ad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ac271ae1ad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ac271ae1ad_1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ac271ae1ad_1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ac29212a8c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ac29212a8c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ac29212a8c_0_1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ac29212a8c_0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ac29212a8c_0_1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ac29212a8c_0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ac29212a8c_0_1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ac29212a8c_0_1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ac29212a8c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ac29212a8c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ac29212a8c_0_1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ac29212a8c_0_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ac29212a8c_0_1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ac29212a8c_0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ac271ae1ad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ac271ae1ad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10800000">
            <a:off x="4226100" y="2933550"/>
            <a:ext cx="691800" cy="388500"/>
          </a:xfrm>
          <a:prstGeom prst="triangle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-25" y="0"/>
            <a:ext cx="9144000" cy="3124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411175" y="644300"/>
            <a:ext cx="8282400" cy="2109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411175" y="3398250"/>
            <a:ext cx="8282400" cy="126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" name="Google Shape;52;p11"/>
          <p:cNvCxnSpPr/>
          <p:nvPr/>
        </p:nvCxnSpPr>
        <p:spPr>
          <a:xfrm>
            <a:off x="413275" y="2988275"/>
            <a:ext cx="91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lgDash"/>
            <a:round/>
            <a:headEnd len="sm" w="sm" type="none"/>
            <a:tailEnd len="sm" w="sm" type="none"/>
          </a:ln>
        </p:spPr>
      </p:cxnSp>
      <p:sp>
        <p:nvSpPr>
          <p:cNvPr id="53" name="Google Shape;53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4" name="Google Shape;54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5" name="Google Shape;55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0" y="1567350"/>
            <a:ext cx="9144000" cy="2008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3"/>
          <p:cNvSpPr txBox="1"/>
          <p:nvPr>
            <p:ph type="title"/>
          </p:nvPr>
        </p:nvSpPr>
        <p:spPr>
          <a:xfrm>
            <a:off x="430800" y="1889700"/>
            <a:ext cx="8282400" cy="151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Google Shape;20;p4"/>
          <p:cNvCxnSpPr/>
          <p:nvPr/>
        </p:nvCxnSpPr>
        <p:spPr>
          <a:xfrm>
            <a:off x="429200" y="1275577"/>
            <a:ext cx="6141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lgDash"/>
            <a:round/>
            <a:headEnd len="sm" w="sm" type="none"/>
            <a:tailEnd len="sm" w="sm" type="none"/>
          </a:ln>
        </p:spPr>
      </p:cxnSp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468825"/>
            <a:ext cx="8520600" cy="309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Google Shape;25;p5"/>
          <p:cNvCxnSpPr/>
          <p:nvPr/>
        </p:nvCxnSpPr>
        <p:spPr>
          <a:xfrm>
            <a:off x="429200" y="1275577"/>
            <a:ext cx="6141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lgDash"/>
            <a:round/>
            <a:headEnd len="sm" w="sm" type="none"/>
            <a:tailEnd len="sm" w="sm" type="none"/>
          </a:ln>
        </p:spPr>
      </p:cxnSp>
      <p:sp>
        <p:nvSpPr>
          <p:cNvPr id="26" name="Google Shape;26;p5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311700" y="1468825"/>
            <a:ext cx="3999900" cy="309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4832400" y="1468825"/>
            <a:ext cx="3999900" cy="309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Google Shape;34;p7"/>
          <p:cNvCxnSpPr/>
          <p:nvPr/>
        </p:nvCxnSpPr>
        <p:spPr>
          <a:xfrm>
            <a:off x="418675" y="1457787"/>
            <a:ext cx="6141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lgDash"/>
            <a:round/>
            <a:headEnd len="sm" w="sm" type="none"/>
            <a:tailEnd len="sm" w="sm" type="none"/>
          </a:ln>
        </p:spPr>
      </p:cxnSp>
      <p:sp>
        <p:nvSpPr>
          <p:cNvPr id="35" name="Google Shape;35;p7"/>
          <p:cNvSpPr txBox="1"/>
          <p:nvPr>
            <p:ph type="title"/>
          </p:nvPr>
        </p:nvSpPr>
        <p:spPr>
          <a:xfrm>
            <a:off x="311700" y="6318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6" name="Google Shape;36;p7"/>
          <p:cNvSpPr txBox="1"/>
          <p:nvPr>
            <p:ph idx="1" type="body"/>
          </p:nvPr>
        </p:nvSpPr>
        <p:spPr>
          <a:xfrm>
            <a:off x="311700" y="1618204"/>
            <a:ext cx="2808000" cy="295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7" name="Google Shape;37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/>
          <p:nvPr>
            <p:ph type="title"/>
          </p:nvPr>
        </p:nvSpPr>
        <p:spPr>
          <a:xfrm>
            <a:off x="490250" y="528900"/>
            <a:ext cx="5678100" cy="408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0" name="Google Shape;4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bg>
      <p:bgPr>
        <a:solidFill>
          <a:schemeClr val="dk1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/>
          <p:nvPr/>
        </p:nvSpPr>
        <p:spPr>
          <a:xfrm>
            <a:off x="4572000" y="175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3" name="Google Shape;43;p9"/>
          <p:cNvCxnSpPr/>
          <p:nvPr/>
        </p:nvCxnSpPr>
        <p:spPr>
          <a:xfrm>
            <a:off x="5029675" y="4495500"/>
            <a:ext cx="5772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lgDash"/>
            <a:round/>
            <a:headEnd len="sm" w="sm" type="none"/>
            <a:tailEnd len="sm" w="sm" type="none"/>
          </a:ln>
        </p:spPr>
      </p:cxnSp>
      <p:sp>
        <p:nvSpPr>
          <p:cNvPr id="44" name="Google Shape;44;p9"/>
          <p:cNvSpPr txBox="1"/>
          <p:nvPr>
            <p:ph type="title"/>
          </p:nvPr>
        </p:nvSpPr>
        <p:spPr>
          <a:xfrm>
            <a:off x="265500" y="1078750"/>
            <a:ext cx="4045200" cy="1789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" type="subTitle"/>
          </p:nvPr>
        </p:nvSpPr>
        <p:spPr>
          <a:xfrm>
            <a:off x="265500" y="29214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6" name="Google Shape;46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Oswald"/>
              <a:buNone/>
              <a:defRPr sz="2100">
                <a:latin typeface="Oswald"/>
                <a:ea typeface="Oswald"/>
                <a:cs typeface="Oswald"/>
                <a:sym typeface="Oswald"/>
              </a:defRPr>
            </a:lvl1pPr>
          </a:lstStyle>
          <a:p/>
        </p:txBody>
      </p:sp>
      <p:sp>
        <p:nvSpPr>
          <p:cNvPr id="50" name="Google Shape;50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odern-writer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468825"/>
            <a:ext cx="8520600" cy="30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>
    <mc:Choice Requires="p14">
      <p:transition spd="slow" p14:dur="1000">
        <p14:flip dir="l"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Relationship Id="rId4" Type="http://schemas.openxmlformats.org/officeDocument/2006/relationships/image" Target="../media/image10.png"/><Relationship Id="rId5" Type="http://schemas.openxmlformats.org/officeDocument/2006/relationships/image" Target="../media/image11.gif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gif"/><Relationship Id="rId4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jpg"/><Relationship Id="rId4" Type="http://schemas.openxmlformats.org/officeDocument/2006/relationships/image" Target="../media/image13.gif"/><Relationship Id="rId5" Type="http://schemas.openxmlformats.org/officeDocument/2006/relationships/image" Target="../media/image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jpg"/><Relationship Id="rId4" Type="http://schemas.openxmlformats.org/officeDocument/2006/relationships/image" Target="../media/image12.jpg"/><Relationship Id="rId5" Type="http://schemas.openxmlformats.org/officeDocument/2006/relationships/image" Target="../media/image6.jpg"/><Relationship Id="rId6" Type="http://schemas.openxmlformats.org/officeDocument/2006/relationships/image" Target="../media/image1.jpg"/><Relationship Id="rId7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/>
          <p:nvPr>
            <p:ph type="ctrTitle"/>
          </p:nvPr>
        </p:nvSpPr>
        <p:spPr>
          <a:xfrm>
            <a:off x="430800" y="651875"/>
            <a:ext cx="8282400" cy="976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Quicksand"/>
                <a:ea typeface="Quicksand"/>
                <a:cs typeface="Quicksand"/>
                <a:sym typeface="Quicksand"/>
              </a:rPr>
              <a:t>Citizenship Class</a:t>
            </a:r>
            <a:endParaRPr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63" name="Google Shape;63;p13"/>
          <p:cNvSpPr txBox="1"/>
          <p:nvPr>
            <p:ph idx="1" type="subTitle"/>
          </p:nvPr>
        </p:nvSpPr>
        <p:spPr>
          <a:xfrm>
            <a:off x="2694900" y="1917450"/>
            <a:ext cx="3754200" cy="65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Session 5 and 6 Review</a:t>
            </a:r>
            <a:endParaRPr sz="26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64" name="Google Shape;64;p13"/>
          <p:cNvSpPr txBox="1"/>
          <p:nvPr>
            <p:ph idx="1" type="subTitle"/>
          </p:nvPr>
        </p:nvSpPr>
        <p:spPr>
          <a:xfrm>
            <a:off x="920250" y="4181450"/>
            <a:ext cx="7303500" cy="57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latin typeface="Quicksand"/>
                <a:ea typeface="Quicksand"/>
                <a:cs typeface="Quicksand"/>
                <a:sym typeface="Quicksand"/>
              </a:rPr>
              <a:t>**Watch this video before going on to Session 7</a:t>
            </a:r>
            <a:endParaRPr sz="2600"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2"/>
          <p:cNvSpPr txBox="1"/>
          <p:nvPr>
            <p:ph type="title"/>
          </p:nvPr>
        </p:nvSpPr>
        <p:spPr>
          <a:xfrm>
            <a:off x="311700" y="0"/>
            <a:ext cx="8520600" cy="861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Fill in the Blank Questions</a:t>
            </a:r>
            <a:endParaRPr sz="50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28" name="Google Shape;128;p22"/>
          <p:cNvSpPr txBox="1"/>
          <p:nvPr>
            <p:ph idx="1" type="body"/>
          </p:nvPr>
        </p:nvSpPr>
        <p:spPr>
          <a:xfrm>
            <a:off x="0" y="861300"/>
            <a:ext cx="9144000" cy="40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u="sng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Section A:</a:t>
            </a:r>
            <a:endParaRPr sz="22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1. The United States purchased the ________________________ from France for $15 million in 1803.</a:t>
            </a:r>
            <a:endParaRPr sz="22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2. In the time leading up to the Civil War, ____________________ were forced to come to the United States to be slaves.</a:t>
            </a:r>
            <a:endParaRPr sz="22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3. The war between the North and South was the _____________. A variety of problems led to the war, including __________________.</a:t>
            </a:r>
            <a:endParaRPr sz="22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4. President Lincoln signed the Emancipation Proclamation in 1863. The Emancipation Proclamation _________________________.</a:t>
            </a:r>
            <a:endParaRPr sz="22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3"/>
          <p:cNvSpPr txBox="1"/>
          <p:nvPr>
            <p:ph type="title"/>
          </p:nvPr>
        </p:nvSpPr>
        <p:spPr>
          <a:xfrm>
            <a:off x="311700" y="0"/>
            <a:ext cx="8520600" cy="861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Fill in the Blank Questions</a:t>
            </a:r>
            <a:endParaRPr sz="50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34" name="Google Shape;134;p23"/>
          <p:cNvSpPr txBox="1"/>
          <p:nvPr>
            <p:ph idx="1" type="body"/>
          </p:nvPr>
        </p:nvSpPr>
        <p:spPr>
          <a:xfrm>
            <a:off x="0" y="861300"/>
            <a:ext cx="9144000" cy="40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u="sng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Section B:</a:t>
            </a:r>
            <a:endParaRPr sz="22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1. During World War I, the United States was led by President _________________________________.</a:t>
            </a:r>
            <a:endParaRPr sz="22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2. Susan B. Anthony fought for __________________________.</a:t>
            </a:r>
            <a:endParaRPr sz="22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3. During the Great Depression and World War II, the United States was led by President ____________________________, also known as _______________.</a:t>
            </a:r>
            <a:endParaRPr sz="22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4. The United States fought against the Axis Powers in World War II. The three countries that formed the Axis Powers were __________ _____________________________.</a:t>
            </a:r>
            <a:endParaRPr sz="22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4"/>
          <p:cNvSpPr txBox="1"/>
          <p:nvPr>
            <p:ph type="title"/>
          </p:nvPr>
        </p:nvSpPr>
        <p:spPr>
          <a:xfrm>
            <a:off x="311700" y="0"/>
            <a:ext cx="8520600" cy="861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Fill in the Blank Questions</a:t>
            </a:r>
            <a:endParaRPr sz="50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40" name="Google Shape;140;p24"/>
          <p:cNvSpPr txBox="1"/>
          <p:nvPr>
            <p:ph idx="1" type="body"/>
          </p:nvPr>
        </p:nvSpPr>
        <p:spPr>
          <a:xfrm>
            <a:off x="0" y="861300"/>
            <a:ext cx="9144000" cy="40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u="sng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Section B:</a:t>
            </a:r>
            <a:endParaRPr sz="22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5. President Eisenhower was a former war general who fought in _________________________.</a:t>
            </a:r>
            <a:endParaRPr sz="22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6. The movement to end racial discrimination was the __________ ________________________. One of this movement’s leaders was ________________________________.</a:t>
            </a:r>
            <a:endParaRPr sz="22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7. The are four amendments to the Constitution about voting. One of them is the 19th Amendment, which gives ___________________ _____________________________.</a:t>
            </a:r>
            <a:endParaRPr sz="22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5"/>
          <p:cNvSpPr txBox="1"/>
          <p:nvPr>
            <p:ph type="title"/>
          </p:nvPr>
        </p:nvSpPr>
        <p:spPr>
          <a:xfrm>
            <a:off x="311700" y="0"/>
            <a:ext cx="8520600" cy="861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Fill in the Blank Questions</a:t>
            </a:r>
            <a:endParaRPr sz="50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46" name="Google Shape;146;p25"/>
          <p:cNvSpPr txBox="1"/>
          <p:nvPr>
            <p:ph idx="1" type="body"/>
          </p:nvPr>
        </p:nvSpPr>
        <p:spPr>
          <a:xfrm>
            <a:off x="0" y="861300"/>
            <a:ext cx="9144000" cy="40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u="sng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Section B:</a:t>
            </a:r>
            <a:endParaRPr sz="22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8. The main concern of the United States during the Cold War was the spread of _____________________________.</a:t>
            </a:r>
            <a:endParaRPr sz="22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9. The __________________________________ on the United States occurred on September 11, 2001.</a:t>
            </a:r>
            <a:endParaRPr sz="22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6"/>
          <p:cNvSpPr txBox="1"/>
          <p:nvPr>
            <p:ph type="title"/>
          </p:nvPr>
        </p:nvSpPr>
        <p:spPr>
          <a:xfrm>
            <a:off x="0" y="0"/>
            <a:ext cx="9144000" cy="861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Answers to Session 5 and 6 Review</a:t>
            </a:r>
            <a:endParaRPr sz="44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52" name="Google Shape;152;p26"/>
          <p:cNvSpPr txBox="1"/>
          <p:nvPr>
            <p:ph idx="1" type="body"/>
          </p:nvPr>
        </p:nvSpPr>
        <p:spPr>
          <a:xfrm>
            <a:off x="495225" y="1708175"/>
            <a:ext cx="3904500" cy="21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u="sng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Section A:</a:t>
            </a:r>
            <a:endParaRPr sz="22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1. Louisiana Territory</a:t>
            </a:r>
            <a:endParaRPr sz="22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2. Africans</a:t>
            </a:r>
            <a:endParaRPr sz="22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3. Civil War; slavery</a:t>
            </a:r>
            <a:endParaRPr sz="22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4. Freed the slaves</a:t>
            </a:r>
            <a:endParaRPr sz="22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53" name="Google Shape;153;p26"/>
          <p:cNvSpPr txBox="1"/>
          <p:nvPr>
            <p:ph idx="1" type="body"/>
          </p:nvPr>
        </p:nvSpPr>
        <p:spPr>
          <a:xfrm>
            <a:off x="4887825" y="703350"/>
            <a:ext cx="3904500" cy="43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u="sng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Section B:</a:t>
            </a:r>
            <a:endParaRPr sz="2200" u="sng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1. Woodrow Wilson</a:t>
            </a:r>
            <a:endParaRPr sz="22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2. Women’s rights</a:t>
            </a:r>
            <a:endParaRPr sz="22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3. Franklin Roosevelt; FDR</a:t>
            </a:r>
            <a:endParaRPr sz="22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4. Germany, Japan, and Italy</a:t>
            </a:r>
            <a:endParaRPr sz="22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5. World War II</a:t>
            </a:r>
            <a:endParaRPr sz="22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6. Civil Rights Movement; Martin Luther King, Jr.</a:t>
            </a:r>
            <a:endParaRPr sz="22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7. Women the right to vote</a:t>
            </a:r>
            <a:endParaRPr sz="22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8. Communism</a:t>
            </a:r>
            <a:endParaRPr sz="22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9. Terrorist attack</a:t>
            </a:r>
            <a:endParaRPr sz="22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3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3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7"/>
          <p:cNvSpPr txBox="1"/>
          <p:nvPr>
            <p:ph type="title"/>
          </p:nvPr>
        </p:nvSpPr>
        <p:spPr>
          <a:xfrm>
            <a:off x="1894800" y="975275"/>
            <a:ext cx="5354400" cy="121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1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End of Review!</a:t>
            </a:r>
            <a:endParaRPr sz="51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59" name="Google Shape;159;p27"/>
          <p:cNvSpPr txBox="1"/>
          <p:nvPr>
            <p:ph type="title"/>
          </p:nvPr>
        </p:nvSpPr>
        <p:spPr>
          <a:xfrm>
            <a:off x="1894800" y="2889850"/>
            <a:ext cx="5354400" cy="179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**Once you feel confident with Sessions 5 and 6, and have completed this video, move onto Session 7!</a:t>
            </a:r>
            <a:endParaRPr sz="30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>
            <p:ph type="title"/>
          </p:nvPr>
        </p:nvSpPr>
        <p:spPr>
          <a:xfrm>
            <a:off x="0" y="1773900"/>
            <a:ext cx="9144000" cy="159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Review Session 5 and 6 Homework</a:t>
            </a:r>
            <a:endParaRPr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/>
          <p:nvPr>
            <p:ph type="title"/>
          </p:nvPr>
        </p:nvSpPr>
        <p:spPr>
          <a:xfrm>
            <a:off x="311700" y="0"/>
            <a:ext cx="8520600" cy="861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Reading Sentences</a:t>
            </a:r>
            <a:endParaRPr sz="50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75" name="Google Shape;75;p15"/>
          <p:cNvSpPr txBox="1"/>
          <p:nvPr>
            <p:ph idx="1" type="body"/>
          </p:nvPr>
        </p:nvSpPr>
        <p:spPr>
          <a:xfrm>
            <a:off x="0" y="861300"/>
            <a:ext cx="9144000" cy="388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1. Abraham Lincoln was president during the Civil War.</a:t>
            </a:r>
            <a:endParaRPr sz="22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2. Only Congress can declare war.</a:t>
            </a:r>
            <a:endParaRPr sz="22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3. It is important for all citizens to vote.</a:t>
            </a:r>
            <a:endParaRPr sz="22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4. Any citizen can vote once they are 18 years old.</a:t>
            </a:r>
            <a:endParaRPr sz="22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5. Franklin Roosevelt (FDR) was President during the Great Depression.</a:t>
            </a:r>
            <a:endParaRPr sz="22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/>
          <p:nvPr>
            <p:ph type="title"/>
          </p:nvPr>
        </p:nvSpPr>
        <p:spPr>
          <a:xfrm>
            <a:off x="0" y="1965750"/>
            <a:ext cx="9144000" cy="121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1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What we Learned in Session 5</a:t>
            </a:r>
            <a:endParaRPr sz="51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/>
          <p:nvPr>
            <p:ph type="title"/>
          </p:nvPr>
        </p:nvSpPr>
        <p:spPr>
          <a:xfrm>
            <a:off x="0" y="1078750"/>
            <a:ext cx="4572000" cy="1789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Quicksand"/>
                <a:ea typeface="Quicksand"/>
                <a:cs typeface="Quicksand"/>
                <a:sym typeface="Quicksand"/>
              </a:rPr>
              <a:t>Expansion and the Civil War</a:t>
            </a:r>
            <a:endParaRPr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86" name="Google Shape;86;p17"/>
          <p:cNvSpPr txBox="1"/>
          <p:nvPr>
            <p:ph idx="1" type="subTitle"/>
          </p:nvPr>
        </p:nvSpPr>
        <p:spPr>
          <a:xfrm>
            <a:off x="263400" y="3596075"/>
            <a:ext cx="4045200" cy="98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latin typeface="Quicksand"/>
                <a:ea typeface="Quicksand"/>
                <a:cs typeface="Quicksand"/>
                <a:sym typeface="Quicksand"/>
              </a:rPr>
              <a:t>**Section ‘A’ on your fill in the blanks worksheet</a:t>
            </a:r>
            <a:endParaRPr sz="2600">
              <a:latin typeface="Quicksand"/>
              <a:ea typeface="Quicksand"/>
              <a:cs typeface="Quicksand"/>
              <a:sym typeface="Quicksand"/>
            </a:endParaRPr>
          </a:p>
        </p:txBody>
      </p:sp>
      <p:pic>
        <p:nvPicPr>
          <p:cNvPr id="87" name="Google Shape;87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08600" y="229675"/>
            <a:ext cx="3373300" cy="2265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56350" y="1899975"/>
            <a:ext cx="2771425" cy="1696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cgeesites - &lt;strong&gt;Civil War&lt;/strong&gt;" id="89" name="Google Shape;89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>
            <a:off x="4684400" y="3854450"/>
            <a:ext cx="2621700" cy="122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8"/>
          <p:cNvSpPr txBox="1"/>
          <p:nvPr>
            <p:ph type="title"/>
          </p:nvPr>
        </p:nvSpPr>
        <p:spPr>
          <a:xfrm>
            <a:off x="0" y="1965750"/>
            <a:ext cx="9144000" cy="121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1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What we Learned in Session 6</a:t>
            </a:r>
            <a:endParaRPr sz="51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9"/>
          <p:cNvSpPr txBox="1"/>
          <p:nvPr>
            <p:ph type="title"/>
          </p:nvPr>
        </p:nvSpPr>
        <p:spPr>
          <a:xfrm>
            <a:off x="0" y="1512550"/>
            <a:ext cx="4572000" cy="983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Quicksand"/>
                <a:ea typeface="Quicksand"/>
                <a:cs typeface="Quicksand"/>
                <a:sym typeface="Quicksand"/>
              </a:rPr>
              <a:t>1900s History</a:t>
            </a:r>
            <a:endParaRPr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00" name="Google Shape;100;p19"/>
          <p:cNvSpPr txBox="1"/>
          <p:nvPr>
            <p:ph idx="1" type="subTitle"/>
          </p:nvPr>
        </p:nvSpPr>
        <p:spPr>
          <a:xfrm>
            <a:off x="263400" y="3596075"/>
            <a:ext cx="4045200" cy="98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latin typeface="Quicksand"/>
                <a:ea typeface="Quicksand"/>
                <a:cs typeface="Quicksand"/>
                <a:sym typeface="Quicksand"/>
              </a:rPr>
              <a:t>**Section ‘B’ on your fill in the blanks worksheet</a:t>
            </a:r>
            <a:endParaRPr sz="2600">
              <a:latin typeface="Quicksand"/>
              <a:ea typeface="Quicksand"/>
              <a:cs typeface="Quicksand"/>
              <a:sym typeface="Quicksand"/>
            </a:endParaRPr>
          </a:p>
        </p:txBody>
      </p:sp>
      <p:pic>
        <p:nvPicPr>
          <p:cNvPr descr="voodooss11c - 9a. Treaty of Versailles" id="101" name="Google Shape;101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96450" y="246725"/>
            <a:ext cx="2439300" cy="219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usan B Anthony c1855.png" id="102" name="Google Shape;102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30625" y="2351732"/>
            <a:ext cx="2203800" cy="23640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0"/>
          <p:cNvSpPr txBox="1"/>
          <p:nvPr>
            <p:ph type="title"/>
          </p:nvPr>
        </p:nvSpPr>
        <p:spPr>
          <a:xfrm>
            <a:off x="0" y="1512550"/>
            <a:ext cx="4572000" cy="983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Quicksand"/>
                <a:ea typeface="Quicksand"/>
                <a:cs typeface="Quicksand"/>
                <a:sym typeface="Quicksand"/>
              </a:rPr>
              <a:t>1900s History</a:t>
            </a:r>
            <a:endParaRPr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08" name="Google Shape;108;p20"/>
          <p:cNvSpPr txBox="1"/>
          <p:nvPr>
            <p:ph idx="1" type="subTitle"/>
          </p:nvPr>
        </p:nvSpPr>
        <p:spPr>
          <a:xfrm>
            <a:off x="263400" y="3596075"/>
            <a:ext cx="4045200" cy="98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latin typeface="Quicksand"/>
                <a:ea typeface="Quicksand"/>
                <a:cs typeface="Quicksand"/>
                <a:sym typeface="Quicksand"/>
              </a:rPr>
              <a:t>**Section ‘B’ on your fill in the blanks worksheet</a:t>
            </a:r>
            <a:endParaRPr sz="2600">
              <a:latin typeface="Quicksand"/>
              <a:ea typeface="Quicksand"/>
              <a:cs typeface="Quicksand"/>
              <a:sym typeface="Quicksand"/>
            </a:endParaRPr>
          </a:p>
        </p:txBody>
      </p:sp>
      <p:pic>
        <p:nvPicPr>
          <p:cNvPr descr="WFSHistory8-2Gold - 1930s" id="109" name="Google Shape;109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0" y="0"/>
            <a:ext cx="2209500" cy="2209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ikeLanceWorldHistory - &lt;strong&gt;World War II&lt;/strong&gt;" id="110" name="Google Shape;110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32275" y="1704400"/>
            <a:ext cx="2362500" cy="1417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erson wearing a suit and tie&#10;&#10;Description generated with very high confidence" id="111" name="Google Shape;111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506185" y="3186664"/>
            <a:ext cx="1430630" cy="18019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1"/>
          <p:cNvSpPr txBox="1"/>
          <p:nvPr>
            <p:ph type="title"/>
          </p:nvPr>
        </p:nvSpPr>
        <p:spPr>
          <a:xfrm>
            <a:off x="0" y="1512550"/>
            <a:ext cx="4572000" cy="983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Quicksand"/>
                <a:ea typeface="Quicksand"/>
                <a:cs typeface="Quicksand"/>
                <a:sym typeface="Quicksand"/>
              </a:rPr>
              <a:t>1900s History</a:t>
            </a:r>
            <a:endParaRPr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17" name="Google Shape;117;p21"/>
          <p:cNvSpPr txBox="1"/>
          <p:nvPr>
            <p:ph idx="1" type="subTitle"/>
          </p:nvPr>
        </p:nvSpPr>
        <p:spPr>
          <a:xfrm>
            <a:off x="263400" y="3596075"/>
            <a:ext cx="4045200" cy="98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latin typeface="Quicksand"/>
                <a:ea typeface="Quicksand"/>
                <a:cs typeface="Quicksand"/>
                <a:sym typeface="Quicksand"/>
              </a:rPr>
              <a:t>**Section ‘B’ on your fill in the blanks worksheet</a:t>
            </a:r>
            <a:endParaRPr sz="2600">
              <a:latin typeface="Quicksand"/>
              <a:ea typeface="Quicksand"/>
              <a:cs typeface="Quicksand"/>
              <a:sym typeface="Quicksand"/>
            </a:endParaRPr>
          </a:p>
        </p:txBody>
      </p:sp>
      <p:pic>
        <p:nvPicPr>
          <p:cNvPr descr="Civil Rights Movement" id="118" name="Google Shape;11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75725" y="72700"/>
            <a:ext cx="2594125" cy="1759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&lt;strong&gt;Martin Luther King&lt;/strong&gt; Class Activities #TheDreamer | Language ..." id="119" name="Google Shape;119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69850" y="72700"/>
            <a:ext cx="2594100" cy="1759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lose Elections: Why Every Vote Matters : NPR" id="120" name="Google Shape;120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68800" y="1975687"/>
            <a:ext cx="2116217" cy="11921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&quot;Roll dice and kick ass!&quot;: Wargames, politics and ethics #2: Politics? You can run, but you can ..." id="121" name="Google Shape;121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248000" y="3596075"/>
            <a:ext cx="2400300" cy="1296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reći milenijum, vek ratnika i zombija" id="122" name="Google Shape;122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849200" y="3439475"/>
            <a:ext cx="2116200" cy="1440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Modern Writer">
  <a:themeElements>
    <a:clrScheme name="Modern Writer">
      <a:dk1>
        <a:srgbClr val="E91D63"/>
      </a:dk1>
      <a:lt1>
        <a:srgbClr val="FFFFFF"/>
      </a:lt1>
      <a:dk2>
        <a:srgbClr val="424242"/>
      </a:dk2>
      <a:lt2>
        <a:srgbClr val="999999"/>
      </a:lt2>
      <a:accent1>
        <a:srgbClr val="607D8B"/>
      </a:accent1>
      <a:accent2>
        <a:srgbClr val="673AB7"/>
      </a:accent2>
      <a:accent3>
        <a:srgbClr val="9C26B0"/>
      </a:accent3>
      <a:accent4>
        <a:srgbClr val="0090AC"/>
      </a:accent4>
      <a:accent5>
        <a:srgbClr val="01AFD1"/>
      </a:accent5>
      <a:accent6>
        <a:srgbClr val="F8E71C"/>
      </a:accent6>
      <a:hlink>
        <a:srgbClr val="01AFD1"/>
      </a:hlink>
      <a:folHlink>
        <a:srgbClr val="01AF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