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ource Code Pro"/>
      <p:regular r:id="rId21"/>
      <p:bold r:id="rId22"/>
      <p:italic r:id="rId23"/>
      <p:boldItalic r:id="rId24"/>
    </p:embeddedFont>
    <p:embeddedFont>
      <p:font typeface="Quicksand"/>
      <p:regular r:id="rId25"/>
      <p:bold r:id="rId26"/>
    </p:embeddedFont>
    <p:embeddedFont>
      <p:font typeface="Oswald"/>
      <p:regular r:id="rId27"/>
      <p:bold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ourceCodePro-bold.fntdata"/><Relationship Id="rId21" Type="http://schemas.openxmlformats.org/officeDocument/2006/relationships/font" Target="fonts/SourceCodePro-regular.fntdata"/><Relationship Id="rId24" Type="http://schemas.openxmlformats.org/officeDocument/2006/relationships/font" Target="fonts/SourceCodePro-boldItalic.fntdata"/><Relationship Id="rId23" Type="http://schemas.openxmlformats.org/officeDocument/2006/relationships/font" Target="fonts/SourceCodePr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Quicksand-bold.fntdata"/><Relationship Id="rId25" Type="http://schemas.openxmlformats.org/officeDocument/2006/relationships/font" Target="fonts/Quicksand-regular.fntdata"/><Relationship Id="rId28" Type="http://schemas.openxmlformats.org/officeDocument/2006/relationships/font" Target="fonts/Oswald-bold.fntdata"/><Relationship Id="rId27" Type="http://schemas.openxmlformats.org/officeDocument/2006/relationships/font" Target="fonts/Oswald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ac271ae1a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ac271ae1a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ac271ae1ad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ac271ae1a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ac271ae1a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ac271ae1a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c271ae1a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c271ae1a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ac271ae1a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ac271ae1a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ac271ae1ad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ac271ae1ad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ac29212a8c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ac29212a8c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ac29212a8c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ac29212a8c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ac29212a8c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ac29212a8c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ac29212a8c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ac29212a8c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ac29212a8c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ac29212a8c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ac29212a8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ac29212a8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ac29212a8c_0_1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ac29212a8c_0_1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c271ae1a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c271ae1a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0.png"/><Relationship Id="rId5" Type="http://schemas.openxmlformats.org/officeDocument/2006/relationships/image" Target="../media/image1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gif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Relationship Id="rId4" Type="http://schemas.openxmlformats.org/officeDocument/2006/relationships/image" Target="../media/image13.gif"/><Relationship Id="rId5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2.jpg"/><Relationship Id="rId5" Type="http://schemas.openxmlformats.org/officeDocument/2006/relationships/image" Target="../media/image6.jpg"/><Relationship Id="rId6" Type="http://schemas.openxmlformats.org/officeDocument/2006/relationships/image" Target="../media/image1.jpg"/><Relationship Id="rId7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30800" y="651875"/>
            <a:ext cx="8282400" cy="97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Citizenship Class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694900" y="1917450"/>
            <a:ext cx="3754200" cy="65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Session 5 and 6 Review</a:t>
            </a:r>
            <a:endParaRPr sz="26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920250" y="4181450"/>
            <a:ext cx="7303500" cy="576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Quicksand"/>
                <a:ea typeface="Quicksand"/>
                <a:cs typeface="Quicksand"/>
                <a:sym typeface="Quicksand"/>
              </a:rPr>
              <a:t>**Watch this video before going on to Session 7</a:t>
            </a:r>
            <a:endParaRPr sz="26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type="title"/>
          </p:nvPr>
        </p:nvSpPr>
        <p:spPr>
          <a:xfrm>
            <a:off x="311700" y="0"/>
            <a:ext cx="85206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Fill in the Blank Questions</a:t>
            </a:r>
            <a:endParaRPr sz="5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28" name="Google Shape;128;p22"/>
          <p:cNvSpPr txBox="1"/>
          <p:nvPr>
            <p:ph idx="1" type="body"/>
          </p:nvPr>
        </p:nvSpPr>
        <p:spPr>
          <a:xfrm>
            <a:off x="0" y="861300"/>
            <a:ext cx="9144000" cy="4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Section A: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1. The United States purchased the ________________________ from France for $15 million in 1803.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2. In the time leading up to the Civil War, ____________________ were forced to come to the United States to be slaves.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3. The war between the North and South was the _____________. A variety of problems led to the war, including 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4. President Lincoln signed the Emancipation Proclamation in 1863. The Emancipation Proclamation 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311700" y="0"/>
            <a:ext cx="85206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Fill in the Blank Questions</a:t>
            </a:r>
            <a:endParaRPr sz="5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0" y="861300"/>
            <a:ext cx="9144000" cy="4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Section B: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1. During World War I, the United States was led by President _________________________________.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2. Susan B. Anthony fought for __________________________.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3. During the Great Depression and World War II, the United States was led by President ____________________________, also known as 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4. The United States fought against the Axis Powers in World War II. The three countries that formed the Axis Powers were __________ _____________________________.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title"/>
          </p:nvPr>
        </p:nvSpPr>
        <p:spPr>
          <a:xfrm>
            <a:off x="311700" y="0"/>
            <a:ext cx="85206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Fill in the Blank Questions</a:t>
            </a:r>
            <a:endParaRPr sz="5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0" name="Google Shape;140;p24"/>
          <p:cNvSpPr txBox="1"/>
          <p:nvPr>
            <p:ph idx="1" type="body"/>
          </p:nvPr>
        </p:nvSpPr>
        <p:spPr>
          <a:xfrm>
            <a:off x="0" y="861300"/>
            <a:ext cx="9144000" cy="4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Section B: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5. President Eisenhower was a former war general who fought in 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6. The movement to end racial discrimination was the __________ ________________________. One of this movement’s leaders was ________________________________.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7. The are four amendments to the Constitution about voting. One of them is the 19th Amendment, which gives ___________________ _____________________________.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>
            <p:ph type="title"/>
          </p:nvPr>
        </p:nvSpPr>
        <p:spPr>
          <a:xfrm>
            <a:off x="311700" y="0"/>
            <a:ext cx="85206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Fill in the Blank Questions</a:t>
            </a:r>
            <a:endParaRPr sz="5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46" name="Google Shape;146;p25"/>
          <p:cNvSpPr txBox="1"/>
          <p:nvPr>
            <p:ph idx="1" type="body"/>
          </p:nvPr>
        </p:nvSpPr>
        <p:spPr>
          <a:xfrm>
            <a:off x="0" y="861300"/>
            <a:ext cx="9144000" cy="40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Section B: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8. The main concern of the United States during the Cold War was the spread of _____________________________.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9. The __________________________________ on the United States occurred on September 11, 2001.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6"/>
          <p:cNvSpPr txBox="1"/>
          <p:nvPr>
            <p:ph type="title"/>
          </p:nvPr>
        </p:nvSpPr>
        <p:spPr>
          <a:xfrm>
            <a:off x="0" y="0"/>
            <a:ext cx="91440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Answers to Session 5 and 6 Review</a:t>
            </a:r>
            <a:endParaRPr sz="44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2" name="Google Shape;152;p26"/>
          <p:cNvSpPr txBox="1"/>
          <p:nvPr>
            <p:ph idx="1" type="body"/>
          </p:nvPr>
        </p:nvSpPr>
        <p:spPr>
          <a:xfrm>
            <a:off x="495225" y="1708175"/>
            <a:ext cx="3904500" cy="211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Section A: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1. Louisiana Territory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2. Africans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3. Civil War; slavery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4. Freed the slaves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4887825" y="703350"/>
            <a:ext cx="3904500" cy="43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u="sng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Section B:</a:t>
            </a:r>
            <a:endParaRPr sz="2200" u="sng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1. Woodrow Wilson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2. Women’s rights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3. Franklin Roosevelt; FDR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4. Germany, Japan, and Italy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5. World War II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6. Civil Rights Movement; Martin Luther King, Jr.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7. Women the right to vote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8. Communism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9. Terrorist attack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7"/>
          <p:cNvSpPr txBox="1"/>
          <p:nvPr>
            <p:ph type="title"/>
          </p:nvPr>
        </p:nvSpPr>
        <p:spPr>
          <a:xfrm>
            <a:off x="1894800" y="975275"/>
            <a:ext cx="5354400" cy="12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End of Review!</a:t>
            </a:r>
            <a:endParaRPr sz="5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59" name="Google Shape;159;p27"/>
          <p:cNvSpPr txBox="1"/>
          <p:nvPr>
            <p:ph type="title"/>
          </p:nvPr>
        </p:nvSpPr>
        <p:spPr>
          <a:xfrm>
            <a:off x="1894800" y="2889850"/>
            <a:ext cx="5354400" cy="179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**Once you feel confident with Sessions 5 and 6, and have completed this video, move onto Session 7!</a:t>
            </a:r>
            <a:endParaRPr sz="3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0" y="1773900"/>
            <a:ext cx="9144000" cy="159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Review Session 5 and 6 Homework</a:t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0"/>
            <a:ext cx="8520600" cy="86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Reading Sentences</a:t>
            </a:r>
            <a:endParaRPr sz="50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0" y="861300"/>
            <a:ext cx="9144000" cy="388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1. Abraham Lincoln was president during the Civil War.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2. Only Congress can declare war.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3. It is important for all citizens to vote.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4. Any citizen can vote once they are 18 years old.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Quicksand"/>
                <a:ea typeface="Quicksand"/>
                <a:cs typeface="Quicksand"/>
                <a:sym typeface="Quicksand"/>
              </a:rPr>
              <a:t>5. Franklin Roosevelt (FDR) was President during the Great Depression.</a:t>
            </a:r>
            <a:endParaRPr sz="2200">
              <a:solidFill>
                <a:schemeClr val="lt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0" y="1965750"/>
            <a:ext cx="9144000" cy="12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we Learned in Session 5</a:t>
            </a:r>
            <a:endParaRPr sz="5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>
            <p:ph type="title"/>
          </p:nvPr>
        </p:nvSpPr>
        <p:spPr>
          <a:xfrm>
            <a:off x="0" y="1078750"/>
            <a:ext cx="45720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Expansion and the Civil War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86" name="Google Shape;86;p17"/>
          <p:cNvSpPr txBox="1"/>
          <p:nvPr>
            <p:ph idx="1" type="subTitle"/>
          </p:nvPr>
        </p:nvSpPr>
        <p:spPr>
          <a:xfrm>
            <a:off x="263400" y="3596075"/>
            <a:ext cx="40452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Quicksand"/>
                <a:ea typeface="Quicksand"/>
                <a:cs typeface="Quicksand"/>
                <a:sym typeface="Quicksand"/>
              </a:rPr>
              <a:t>**Section ‘A’ on your fill in the blanks worksheet</a:t>
            </a:r>
            <a:endParaRPr sz="26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8600" y="229675"/>
            <a:ext cx="3373300" cy="226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6350" y="1899975"/>
            <a:ext cx="2771425" cy="16961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cgeesites - &lt;strong&gt;Civil War&lt;/strong&gt;" id="89" name="Google Shape;8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flipH="1">
            <a:off x="4684400" y="3854450"/>
            <a:ext cx="2621700" cy="12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0" y="1965750"/>
            <a:ext cx="9144000" cy="121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1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What we Learned in Session 6</a:t>
            </a:r>
            <a:endParaRPr sz="5100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>
            <p:ph type="title"/>
          </p:nvPr>
        </p:nvSpPr>
        <p:spPr>
          <a:xfrm>
            <a:off x="0" y="1512550"/>
            <a:ext cx="4572000" cy="9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1900s History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0" name="Google Shape;100;p19"/>
          <p:cNvSpPr txBox="1"/>
          <p:nvPr>
            <p:ph idx="1" type="subTitle"/>
          </p:nvPr>
        </p:nvSpPr>
        <p:spPr>
          <a:xfrm>
            <a:off x="263400" y="3596075"/>
            <a:ext cx="40452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Quicksand"/>
                <a:ea typeface="Quicksand"/>
                <a:cs typeface="Quicksand"/>
                <a:sym typeface="Quicksand"/>
              </a:rPr>
              <a:t>**Section ‘B’ on your fill in the blanks worksheet</a:t>
            </a:r>
            <a:endParaRPr sz="26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voodooss11c - 9a. Treaty of Versailles" id="101" name="Google Shape;101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96450" y="246725"/>
            <a:ext cx="2439300" cy="2196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an B Anthony c1855.png" id="102" name="Google Shape;10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30625" y="2351732"/>
            <a:ext cx="2203800" cy="2364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0" y="1512550"/>
            <a:ext cx="4572000" cy="9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1900s History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8" name="Google Shape;108;p20"/>
          <p:cNvSpPr txBox="1"/>
          <p:nvPr>
            <p:ph idx="1" type="subTitle"/>
          </p:nvPr>
        </p:nvSpPr>
        <p:spPr>
          <a:xfrm>
            <a:off x="263400" y="3596075"/>
            <a:ext cx="40452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Quicksand"/>
                <a:ea typeface="Quicksand"/>
                <a:cs typeface="Quicksand"/>
                <a:sym typeface="Quicksand"/>
              </a:rPr>
              <a:t>**Section ‘B’ on your fill in the blanks worksheet</a:t>
            </a:r>
            <a:endParaRPr sz="26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WFSHistory8-2Gold - 1930s" id="109" name="Google Shape;10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72000" y="0"/>
            <a:ext cx="2209500" cy="220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keLanceWorldHistory - &lt;strong&gt;World War II&lt;/strong&gt;" id="110" name="Google Shape;110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32275" y="1704400"/>
            <a:ext cx="2362500" cy="141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wearing a suit and tie&#10;&#10;Description generated with very high confidence" id="111" name="Google Shape;111;p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06185" y="3186664"/>
            <a:ext cx="1430630" cy="1801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/>
          <p:nvPr>
            <p:ph type="title"/>
          </p:nvPr>
        </p:nvSpPr>
        <p:spPr>
          <a:xfrm>
            <a:off x="0" y="1512550"/>
            <a:ext cx="4572000" cy="983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Quicksand"/>
                <a:ea typeface="Quicksand"/>
                <a:cs typeface="Quicksand"/>
                <a:sym typeface="Quicksand"/>
              </a:rPr>
              <a:t>1900s History</a:t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17" name="Google Shape;117;p21"/>
          <p:cNvSpPr txBox="1"/>
          <p:nvPr>
            <p:ph idx="1" type="subTitle"/>
          </p:nvPr>
        </p:nvSpPr>
        <p:spPr>
          <a:xfrm>
            <a:off x="263400" y="3596075"/>
            <a:ext cx="4045200" cy="9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>
                <a:latin typeface="Quicksand"/>
                <a:ea typeface="Quicksand"/>
                <a:cs typeface="Quicksand"/>
                <a:sym typeface="Quicksand"/>
              </a:rPr>
              <a:t>**Section ‘B’ on your fill in the blanks worksheet</a:t>
            </a:r>
            <a:endParaRPr sz="2600"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descr="Civil Rights Movement"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5725" y="72700"/>
            <a:ext cx="2594125" cy="175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lt;strong&gt;Martin Luther King&lt;/strong&gt; Class Activities #TheDreamer | Language ..." id="119" name="Google Shape;11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69850" y="72700"/>
            <a:ext cx="2594100" cy="1759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lose Elections: Why Every Vote Matters : NPR" id="120" name="Google Shape;120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68800" y="1975687"/>
            <a:ext cx="2116217" cy="11921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&quot;Roll dice and kick ass!&quot;: Wargames, politics and ethics #2: Politics? You can run, but you can ..." id="121" name="Google Shape;121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248000" y="3596075"/>
            <a:ext cx="2400300" cy="12963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reći milenijum, vek ratnika i zombija" id="122" name="Google Shape;122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849200" y="3439475"/>
            <a:ext cx="2116200" cy="144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